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292" r:id="rId100"/>
    <p:sldId id="293" r:id="rId101"/>
    <p:sldId id="294" r:id="rId102"/>
    <p:sldId id="295" r:id="rId103"/>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inzel" charset="1" panose="00000500000000000000"/>
      <p:regular r:id="rId11"/>
    </p:embeddedFont>
    <p:embeddedFont>
      <p:font typeface="Cinzel Bold" charset="1" panose="00000800000000000000"/>
      <p:regular r:id="rId12"/>
    </p:embeddedFont>
    <p:embeddedFont>
      <p:font typeface="Arbutus Slab" charset="1" panose="02000000000000000000"/>
      <p:regular r:id="rId13"/>
    </p:embeddedFont>
    <p:embeddedFont>
      <p:font typeface="Playfair Display" charset="1" panose="00000000000000000000"/>
      <p:regular r:id="rId14"/>
    </p:embeddedFont>
    <p:embeddedFont>
      <p:font typeface="Playfair Display Bold" charset="1" panose="00000000000000000000"/>
      <p:regular r:id="rId15"/>
    </p:embeddedFont>
    <p:embeddedFont>
      <p:font typeface="Playfair Display Italics" charset="1" panose="00000000000000000000"/>
      <p:regular r:id="rId16"/>
    </p:embeddedFont>
    <p:embeddedFont>
      <p:font typeface="Playfair Display Bold Italics" charset="1" panose="00000000000000000000"/>
      <p:regular r:id="rId17"/>
    </p:embeddedFont>
    <p:embeddedFont>
      <p:font typeface="Playfair Display Medium" charset="1" panose="00000000000000000000"/>
      <p:regular r:id="rId18"/>
    </p:embeddedFont>
    <p:embeddedFont>
      <p:font typeface="Playfair Display Medium Italics" charset="1" panose="00000000000000000000"/>
      <p:regular r:id="rId19"/>
    </p:embeddedFont>
    <p:embeddedFont>
      <p:font typeface="Playfair Display Semi-Bold" charset="1" panose="00000000000000000000"/>
      <p:regular r:id="rId20"/>
    </p:embeddedFont>
    <p:embeddedFont>
      <p:font typeface="Playfair Display Semi-Bold Italics" charset="1" panose="00000000000000000000"/>
      <p:regular r:id="rId21"/>
    </p:embeddedFont>
    <p:embeddedFont>
      <p:font typeface="Playfair Display Ultra-Bold" charset="1" panose="00000000000000000000"/>
      <p:regular r:id="rId22"/>
    </p:embeddedFont>
    <p:embeddedFont>
      <p:font typeface="Playfair Display Ultra-Bold Italics" charset="1" panose="00000000000000000000"/>
      <p:regular r:id="rId23"/>
    </p:embeddedFont>
    <p:embeddedFont>
      <p:font typeface="Playfair Display Heavy" charset="1" panose="00000000000000000000"/>
      <p:regular r:id="rId24"/>
    </p:embeddedFont>
    <p:embeddedFont>
      <p:font typeface="Playfair Display Heavy Italics" charset="1" panose="000000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Barlow" charset="1" panose="00000500000000000000"/>
      <p:regular r:id="rId32"/>
    </p:embeddedFont>
    <p:embeddedFont>
      <p:font typeface="Barlow Bold" charset="1" panose="00000800000000000000"/>
      <p:regular r:id="rId33"/>
    </p:embeddedFont>
    <p:embeddedFont>
      <p:font typeface="Barlow Italics" charset="1" panose="00000500000000000000"/>
      <p:regular r:id="rId34"/>
    </p:embeddedFont>
    <p:embeddedFont>
      <p:font typeface="Barlow Bold Italics" charset="1" panose="00000800000000000000"/>
      <p:regular r:id="rId35"/>
    </p:embeddedFont>
    <p:embeddedFont>
      <p:font typeface="Barlow Thin" charset="1" panose="00000300000000000000"/>
      <p:regular r:id="rId36"/>
    </p:embeddedFont>
    <p:embeddedFont>
      <p:font typeface="Barlow Thin Italics" charset="1" panose="00000300000000000000"/>
      <p:regular r:id="rId37"/>
    </p:embeddedFont>
    <p:embeddedFont>
      <p:font typeface="Barlow Extra-Light" charset="1" panose="00000300000000000000"/>
      <p:regular r:id="rId38"/>
    </p:embeddedFont>
    <p:embeddedFont>
      <p:font typeface="Barlow Extra-Light Italics" charset="1" panose="00000300000000000000"/>
      <p:regular r:id="rId39"/>
    </p:embeddedFont>
    <p:embeddedFont>
      <p:font typeface="Barlow Light" charset="1" panose="00000400000000000000"/>
      <p:regular r:id="rId40"/>
    </p:embeddedFont>
    <p:embeddedFont>
      <p:font typeface="Barlow Light Italics" charset="1" panose="00000400000000000000"/>
      <p:regular r:id="rId41"/>
    </p:embeddedFont>
    <p:embeddedFont>
      <p:font typeface="Barlow Medium" charset="1" panose="00000600000000000000"/>
      <p:regular r:id="rId42"/>
    </p:embeddedFont>
    <p:embeddedFont>
      <p:font typeface="Barlow Medium Italics" charset="1" panose="00000600000000000000"/>
      <p:regular r:id="rId43"/>
    </p:embeddedFont>
    <p:embeddedFont>
      <p:font typeface="Barlow Semi-Bold" charset="1" panose="00000700000000000000"/>
      <p:regular r:id="rId44"/>
    </p:embeddedFont>
    <p:embeddedFont>
      <p:font typeface="Barlow Semi-Bold Italics" charset="1" panose="00000700000000000000"/>
      <p:regular r:id="rId45"/>
    </p:embeddedFont>
    <p:embeddedFont>
      <p:font typeface="Barlow Ultra-Bold" charset="1" panose="00000900000000000000"/>
      <p:regular r:id="rId46"/>
    </p:embeddedFont>
    <p:embeddedFont>
      <p:font typeface="Barlow Ultra-Bold Italics" charset="1" panose="00000900000000000000"/>
      <p:regular r:id="rId47"/>
    </p:embeddedFont>
    <p:embeddedFont>
      <p:font typeface="Barlow Heavy" charset="1" panose="00000A00000000000000"/>
      <p:regular r:id="rId48"/>
    </p:embeddedFont>
    <p:embeddedFont>
      <p:font typeface="Barlow Heavy Italics" charset="1" panose="00000A00000000000000"/>
      <p:regular r:id="rId49"/>
    </p:embeddedFont>
    <p:embeddedFont>
      <p:font typeface="Lato" charset="1" panose="020F0502020204030203"/>
      <p:regular r:id="rId50"/>
    </p:embeddedFont>
    <p:embeddedFont>
      <p:font typeface="Lato Bold" charset="1" panose="020F0502020204030203"/>
      <p:regular r:id="rId51"/>
    </p:embeddedFont>
    <p:embeddedFont>
      <p:font typeface="Lato Italics" charset="1" panose="020F0502020204030203"/>
      <p:regular r:id="rId52"/>
    </p:embeddedFont>
    <p:embeddedFont>
      <p:font typeface="Lato Bold Italics" charset="1" panose="020F0502020204030203"/>
      <p:regular r:id="rId53"/>
    </p:embeddedFont>
    <p:embeddedFont>
      <p:font typeface="Lato Thin" charset="1" panose="020F0502020204030203"/>
      <p:regular r:id="rId54"/>
    </p:embeddedFont>
    <p:embeddedFont>
      <p:font typeface="Lato Thin Italics" charset="1" panose="020F0502020204030203"/>
      <p:regular r:id="rId55"/>
    </p:embeddedFont>
    <p:embeddedFont>
      <p:font typeface="Lato Light" charset="1" panose="020F0502020204030203"/>
      <p:regular r:id="rId56"/>
    </p:embeddedFont>
    <p:embeddedFont>
      <p:font typeface="Lato Light Italics" charset="1" panose="020F0502020204030203"/>
      <p:regular r:id="rId57"/>
    </p:embeddedFont>
    <p:embeddedFont>
      <p:font typeface="Lato Heavy" charset="1" panose="020F0502020204030203"/>
      <p:regular r:id="rId58"/>
    </p:embeddedFont>
    <p:embeddedFont>
      <p:font typeface="Lato Heavy Italics" charset="1" panose="020F0502020204030203"/>
      <p:regular r:id="rId59"/>
    </p:embeddedFont>
    <p:embeddedFont>
      <p:font typeface="Atkinson Hyperlegible" charset="1" panose="00000000000000000000"/>
      <p:regular r:id="rId60"/>
    </p:embeddedFont>
    <p:embeddedFont>
      <p:font typeface="Atkinson Hyperlegible Bold" charset="1" panose="00000000000000000000"/>
      <p:regular r:id="rId61"/>
    </p:embeddedFont>
    <p:embeddedFont>
      <p:font typeface="Atkinson Hyperlegible Italics" charset="1" panose="00000000000000000000"/>
      <p:regular r:id="rId62"/>
    </p:embeddedFont>
    <p:embeddedFont>
      <p:font typeface="Atkinson Hyperlegible Bold Italics" charset="1" panose="000000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7.xml" Type="http://schemas.openxmlformats.org/officeDocument/2006/relationships/slide"/><Relationship Id="rId101" Target="slides/slide38.xml" Type="http://schemas.openxmlformats.org/officeDocument/2006/relationships/slide"/><Relationship Id="rId102" Target="slides/slide39.xml" Type="http://schemas.openxmlformats.org/officeDocument/2006/relationships/slide"/><Relationship Id="rId103" Target="slides/slide40.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76" Target="slides/slide13.xml" Type="http://schemas.openxmlformats.org/officeDocument/2006/relationships/slide"/><Relationship Id="rId77" Target="slides/slide14.xml" Type="http://schemas.openxmlformats.org/officeDocument/2006/relationships/slide"/><Relationship Id="rId78" Target="slides/slide15.xml" Type="http://schemas.openxmlformats.org/officeDocument/2006/relationships/slide"/><Relationship Id="rId79" Target="slides/slide16.xml" Type="http://schemas.openxmlformats.org/officeDocument/2006/relationships/slide"/><Relationship Id="rId8" Target="fonts/font8.fntdata" Type="http://schemas.openxmlformats.org/officeDocument/2006/relationships/font"/><Relationship Id="rId80" Target="slides/slide17.xml" Type="http://schemas.openxmlformats.org/officeDocument/2006/relationships/slide"/><Relationship Id="rId81" Target="slides/slide18.xml" Type="http://schemas.openxmlformats.org/officeDocument/2006/relationships/slide"/><Relationship Id="rId82" Target="slides/slide19.xml" Type="http://schemas.openxmlformats.org/officeDocument/2006/relationships/slide"/><Relationship Id="rId83" Target="slides/slide20.xml" Type="http://schemas.openxmlformats.org/officeDocument/2006/relationships/slide"/><Relationship Id="rId84" Target="slides/slide21.xml" Type="http://schemas.openxmlformats.org/officeDocument/2006/relationships/slide"/><Relationship Id="rId85" Target="slides/slide22.xml" Type="http://schemas.openxmlformats.org/officeDocument/2006/relationships/slide"/><Relationship Id="rId86" Target="slides/slide23.xml" Type="http://schemas.openxmlformats.org/officeDocument/2006/relationships/slide"/><Relationship Id="rId87" Target="slides/slide24.xml" Type="http://schemas.openxmlformats.org/officeDocument/2006/relationships/slide"/><Relationship Id="rId88" Target="slides/slide25.xml" Type="http://schemas.openxmlformats.org/officeDocument/2006/relationships/slide"/><Relationship Id="rId89" Target="slides/slide26.xml" Type="http://schemas.openxmlformats.org/officeDocument/2006/relationships/slide"/><Relationship Id="rId9" Target="fonts/font9.fntdata" Type="http://schemas.openxmlformats.org/officeDocument/2006/relationships/font"/><Relationship Id="rId90" Target="slides/slide27.xml" Type="http://schemas.openxmlformats.org/officeDocument/2006/relationships/slide"/><Relationship Id="rId91" Target="slides/slide28.xml" Type="http://schemas.openxmlformats.org/officeDocument/2006/relationships/slide"/><Relationship Id="rId92" Target="slides/slide29.xml" Type="http://schemas.openxmlformats.org/officeDocument/2006/relationships/slide"/><Relationship Id="rId93" Target="slides/slide30.xml" Type="http://schemas.openxmlformats.org/officeDocument/2006/relationships/slide"/><Relationship Id="rId94" Target="slides/slide31.xml" Type="http://schemas.openxmlformats.org/officeDocument/2006/relationships/slide"/><Relationship Id="rId95" Target="slides/slide32.xml" Type="http://schemas.openxmlformats.org/officeDocument/2006/relationships/slide"/><Relationship Id="rId96" Target="slides/slide33.xml" Type="http://schemas.openxmlformats.org/officeDocument/2006/relationships/slide"/><Relationship Id="rId97" Target="slides/slide34.xml" Type="http://schemas.openxmlformats.org/officeDocument/2006/relationships/slide"/><Relationship Id="rId98" Target="slides/slide35.xml" Type="http://schemas.openxmlformats.org/officeDocument/2006/relationships/slide"/><Relationship Id="rId99" Target="slides/slide36.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jpeg" Type="http://schemas.openxmlformats.org/officeDocument/2006/relationships/image"/><Relationship Id="rId12" Target="../media/image13.jpeg" Type="http://schemas.openxmlformats.org/officeDocument/2006/relationships/image"/><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98255" y="1561595"/>
            <a:ext cx="12091490" cy="3504998"/>
          </a:xfrm>
          <a:prstGeom prst="rect">
            <a:avLst/>
          </a:prstGeom>
        </p:spPr>
        <p:txBody>
          <a:bodyPr anchor="t" rtlCol="false" tIns="0" lIns="0" bIns="0" rIns="0">
            <a:spAutoFit/>
          </a:bodyPr>
          <a:lstStyle/>
          <a:p>
            <a:pPr algn="ctr">
              <a:lnSpc>
                <a:spcPts val="9071"/>
              </a:lnSpc>
            </a:pPr>
            <a:r>
              <a:rPr lang="en-US" sz="9351" spc="1309">
                <a:solidFill>
                  <a:srgbClr val="253439"/>
                </a:solidFill>
                <a:latin typeface="Hammersmith One"/>
              </a:rPr>
              <a:t>CT-216</a:t>
            </a:r>
          </a:p>
          <a:p>
            <a:pPr algn="ctr">
              <a:lnSpc>
                <a:spcPts val="9071"/>
              </a:lnSpc>
            </a:pPr>
            <a:r>
              <a:rPr lang="en-US" sz="9351" spc="1309">
                <a:solidFill>
                  <a:srgbClr val="253439"/>
                </a:solidFill>
                <a:latin typeface="Hammersmith One"/>
              </a:rPr>
              <a:t>CONVOLUTIONAL CODES</a:t>
            </a:r>
          </a:p>
        </p:txBody>
      </p:sp>
      <p:sp>
        <p:nvSpPr>
          <p:cNvPr name="Freeform 3" id="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27620"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31326" y="6381043"/>
            <a:ext cx="12625348" cy="1997454"/>
          </a:xfrm>
          <a:prstGeom prst="rect">
            <a:avLst/>
          </a:prstGeom>
        </p:spPr>
        <p:txBody>
          <a:bodyPr anchor="t" rtlCol="false" tIns="0" lIns="0" bIns="0" rIns="0">
            <a:spAutoFit/>
          </a:bodyPr>
          <a:lstStyle/>
          <a:p>
            <a:pPr algn="ctr">
              <a:lnSpc>
                <a:spcPts val="8029"/>
              </a:lnSpc>
            </a:pPr>
            <a:r>
              <a:rPr lang="en-US" sz="5735" spc="286">
                <a:solidFill>
                  <a:srgbClr val="253439"/>
                </a:solidFill>
                <a:latin typeface="Playfair Display Italics"/>
              </a:rPr>
              <a:t>Presented By :</a:t>
            </a:r>
          </a:p>
          <a:p>
            <a:pPr algn="ctr">
              <a:lnSpc>
                <a:spcPts val="8029"/>
              </a:lnSpc>
            </a:pPr>
            <a:r>
              <a:rPr lang="en-US" sz="5735" spc="286">
                <a:solidFill>
                  <a:srgbClr val="253439"/>
                </a:solidFill>
                <a:latin typeface="Playfair Display Italics"/>
              </a:rPr>
              <a:t> Lab Group 3 Sub-group 1</a:t>
            </a:r>
          </a:p>
        </p:txBody>
      </p:sp>
      <p:sp>
        <p:nvSpPr>
          <p:cNvPr name="TextBox 6" id="6"/>
          <p:cNvSpPr txBox="true"/>
          <p:nvPr/>
        </p:nvSpPr>
        <p:spPr>
          <a:xfrm rot="0">
            <a:off x="5702946" y="9440966"/>
            <a:ext cx="6882108" cy="539719"/>
          </a:xfrm>
          <a:prstGeom prst="rect">
            <a:avLst/>
          </a:prstGeom>
        </p:spPr>
        <p:txBody>
          <a:bodyPr anchor="t" rtlCol="false" tIns="0" lIns="0" bIns="0" rIns="0">
            <a:spAutoFit/>
          </a:bodyPr>
          <a:lstStyle/>
          <a:p>
            <a:pPr algn="ctr">
              <a:lnSpc>
                <a:spcPts val="4376"/>
              </a:lnSpc>
            </a:pPr>
            <a:r>
              <a:rPr lang="en-US" sz="3126" spc="62">
                <a:solidFill>
                  <a:srgbClr val="253439"/>
                </a:solidFill>
                <a:latin typeface="Playfair Display"/>
              </a:rPr>
              <a:t>DAIICT</a:t>
            </a:r>
            <a:r>
              <a:rPr lang="en-US" sz="3126" spc="62">
                <a:solidFill>
                  <a:srgbClr val="253439"/>
                </a:solidFill>
                <a:latin typeface="Playfair Display"/>
              </a:rPr>
              <a:t> |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2217040"/>
            <a:chOff x="0" y="0"/>
            <a:chExt cx="2083482" cy="2956053"/>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250894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8</a:t>
              </a:r>
            </a:p>
            <a:p>
              <a:pPr algn="ctr">
                <a:lnSpc>
                  <a:spcPts val="7707"/>
                </a:lnSpc>
              </a:pPr>
            </a:p>
          </p:txBody>
        </p:sp>
      </p:grpSp>
      <p:sp>
        <p:nvSpPr>
          <p:cNvPr name="Freeform 10" id="10"/>
          <p:cNvSpPr/>
          <p:nvPr/>
        </p:nvSpPr>
        <p:spPr>
          <a:xfrm flipH="false" flipV="false" rot="0">
            <a:off x="11428937" y="2303390"/>
            <a:ext cx="6567460" cy="6341541"/>
          </a:xfrm>
          <a:custGeom>
            <a:avLst/>
            <a:gdLst/>
            <a:ahLst/>
            <a:cxnLst/>
            <a:rect r="r" b="b" t="t" l="l"/>
            <a:pathLst>
              <a:path h="6341541" w="6567460">
                <a:moveTo>
                  <a:pt x="0" y="0"/>
                </a:moveTo>
                <a:lnTo>
                  <a:pt x="6567460" y="0"/>
                </a:lnTo>
                <a:lnTo>
                  <a:pt x="6567460" y="6341541"/>
                </a:lnTo>
                <a:lnTo>
                  <a:pt x="0" y="6341541"/>
                </a:lnTo>
                <a:lnTo>
                  <a:pt x="0" y="0"/>
                </a:lnTo>
                <a:close/>
              </a:path>
            </a:pathLst>
          </a:custGeom>
          <a:blipFill>
            <a:blip r:embed="rId2"/>
            <a:stretch>
              <a:fillRect l="-428" t="0" r="0" b="0"/>
            </a:stretch>
          </a:blipFill>
        </p:spPr>
      </p:sp>
      <p:sp>
        <p:nvSpPr>
          <p:cNvPr name="TextBox 11" id="11"/>
          <p:cNvSpPr txBox="true"/>
          <p:nvPr/>
        </p:nvSpPr>
        <p:spPr>
          <a:xfrm rot="0">
            <a:off x="9139238" y="4882515"/>
            <a:ext cx="9525" cy="464820"/>
          </a:xfrm>
          <a:prstGeom prst="rect">
            <a:avLst/>
          </a:prstGeom>
        </p:spPr>
        <p:txBody>
          <a:bodyPr anchor="t" rtlCol="false" tIns="0" lIns="0" bIns="0" rIns="0">
            <a:spAutoFit/>
          </a:bodyPr>
          <a:lstStyle/>
          <a:p>
            <a:pPr algn="ctr">
              <a:lnSpc>
                <a:spcPts val="3779"/>
              </a:lnSpc>
              <a:spcBef>
                <a:spcPct val="0"/>
              </a:spcBef>
            </a:pPr>
          </a:p>
        </p:txBody>
      </p:sp>
      <p:sp>
        <p:nvSpPr>
          <p:cNvPr name="TextBox 12" id="12"/>
          <p:cNvSpPr txBox="true"/>
          <p:nvPr/>
        </p:nvSpPr>
        <p:spPr>
          <a:xfrm rot="0">
            <a:off x="7332984" y="239635"/>
            <a:ext cx="3612506" cy="1566455"/>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BPSK </a:t>
            </a:r>
          </a:p>
        </p:txBody>
      </p:sp>
      <p:sp>
        <p:nvSpPr>
          <p:cNvPr name="TextBox 13" id="13"/>
          <p:cNvSpPr txBox="true"/>
          <p:nvPr/>
        </p:nvSpPr>
        <p:spPr>
          <a:xfrm rot="0">
            <a:off x="1495894" y="2160025"/>
            <a:ext cx="9590143" cy="5595396"/>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a:rPr>
              <a:t>BPSK stands for Binary Phase Shift Keying. It is a digital </a:t>
            </a:r>
            <a:r>
              <a:rPr lang="en-US" sz="3200">
                <a:solidFill>
                  <a:srgbClr val="000000"/>
                </a:solidFill>
                <a:latin typeface="Canva Sans"/>
              </a:rPr>
              <a:t>modulation scheme used in communication systems to transmit binary data (0s and 1s) over a communication channel.</a:t>
            </a:r>
          </a:p>
          <a:p>
            <a:pPr>
              <a:lnSpc>
                <a:spcPts val="4480"/>
              </a:lnSpc>
            </a:pPr>
          </a:p>
          <a:p>
            <a:pPr marL="690881" indent="-345440" lvl="1">
              <a:lnSpc>
                <a:spcPts val="4480"/>
              </a:lnSpc>
              <a:buFont typeface="Arial"/>
              <a:buChar char="•"/>
            </a:pPr>
            <a:r>
              <a:rPr lang="en-US" sz="3200">
                <a:solidFill>
                  <a:srgbClr val="000000"/>
                </a:solidFill>
                <a:latin typeface="Canva Sans"/>
              </a:rPr>
              <a:t>A phase shift of 0 degrees is used to represent one symbol (e.g.,</a:t>
            </a:r>
            <a:r>
              <a:rPr lang="en-US" sz="3200">
                <a:solidFill>
                  <a:srgbClr val="000000"/>
                </a:solidFill>
                <a:latin typeface="Canva Sans"/>
              </a:rPr>
              <a:t> </a:t>
            </a:r>
            <a:r>
              <a:rPr lang="en-US" sz="3200">
                <a:solidFill>
                  <a:srgbClr val="000000"/>
                </a:solidFill>
                <a:latin typeface="Canva Sans"/>
              </a:rPr>
              <a:t>0), and a phase shift of 180 degrees (or π radians) is used to represent the other symbol (e.g., 1)</a:t>
            </a:r>
          </a:p>
        </p:txBody>
      </p:sp>
      <p:sp>
        <p:nvSpPr>
          <p:cNvPr name="TextBox 14" id="14"/>
          <p:cNvSpPr txBox="true"/>
          <p:nvPr/>
        </p:nvSpPr>
        <p:spPr>
          <a:xfrm rot="0">
            <a:off x="11086037" y="9587513"/>
            <a:ext cx="7316387" cy="478086"/>
          </a:xfrm>
          <a:prstGeom prst="rect">
            <a:avLst/>
          </a:prstGeom>
        </p:spPr>
        <p:txBody>
          <a:bodyPr anchor="t" rtlCol="false" tIns="0" lIns="0" bIns="0" rIns="0">
            <a:spAutoFit/>
          </a:bodyPr>
          <a:lstStyle/>
          <a:p>
            <a:pPr algn="ctr">
              <a:lnSpc>
                <a:spcPts val="1921"/>
              </a:lnSpc>
            </a:pPr>
            <a:r>
              <a:rPr lang="en-US" sz="1372">
                <a:solidFill>
                  <a:srgbClr val="000000"/>
                </a:solidFill>
                <a:latin typeface="Canva Sans"/>
              </a:rPr>
              <a:t>Image source: https://www.researchgate.net/figure/BPSK-modulation-and-constellation-diagram_fig1_338542687</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191167" y="2326911"/>
            <a:ext cx="16230600" cy="5854065"/>
            <a:chOff x="0" y="0"/>
            <a:chExt cx="4274726" cy="1541811"/>
          </a:xfrm>
        </p:grpSpPr>
        <p:sp>
          <p:nvSpPr>
            <p:cNvPr name="Freeform 3" id="3"/>
            <p:cNvSpPr/>
            <p:nvPr/>
          </p:nvSpPr>
          <p:spPr>
            <a:xfrm flipH="false" flipV="false" rot="0">
              <a:off x="0" y="0"/>
              <a:ext cx="4274726" cy="1541811"/>
            </a:xfrm>
            <a:custGeom>
              <a:avLst/>
              <a:gdLst/>
              <a:ahLst/>
              <a:cxnLst/>
              <a:rect r="r" b="b" t="t" l="l"/>
              <a:pathLst>
                <a:path h="1541811" w="4274726">
                  <a:moveTo>
                    <a:pt x="24327" y="0"/>
                  </a:moveTo>
                  <a:lnTo>
                    <a:pt x="4250399" y="0"/>
                  </a:lnTo>
                  <a:cubicBezTo>
                    <a:pt x="4263834" y="0"/>
                    <a:pt x="4274726" y="10891"/>
                    <a:pt x="4274726" y="24327"/>
                  </a:cubicBezTo>
                  <a:lnTo>
                    <a:pt x="4274726" y="1517485"/>
                  </a:lnTo>
                  <a:cubicBezTo>
                    <a:pt x="4274726" y="1530920"/>
                    <a:pt x="4263834" y="1541811"/>
                    <a:pt x="4250399" y="1541811"/>
                  </a:cubicBezTo>
                  <a:lnTo>
                    <a:pt x="24327" y="1541811"/>
                  </a:lnTo>
                  <a:cubicBezTo>
                    <a:pt x="10891" y="1541811"/>
                    <a:pt x="0" y="1530920"/>
                    <a:pt x="0" y="1517485"/>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598961"/>
            </a:xfrm>
            <a:prstGeom prst="rect">
              <a:avLst/>
            </a:prstGeom>
          </p:spPr>
          <p:txBody>
            <a:bodyPr anchor="ctr" rtlCol="false" tIns="50800" lIns="50800" bIns="50800" rIns="50800"/>
            <a:lstStyle/>
            <a:p>
              <a:pPr>
                <a:lnSpc>
                  <a:spcPts val="4199"/>
                </a:lnSpc>
              </a:pPr>
            </a:p>
            <a:p>
              <a:pPr>
                <a:lnSpc>
                  <a:spcPts val="4199"/>
                </a:lnSpc>
              </a:pPr>
            </a:p>
            <a:p>
              <a:pPr marL="647694" indent="-323847" lvl="1">
                <a:lnSpc>
                  <a:spcPts val="4199"/>
                </a:lnSpc>
                <a:buFont typeface="Arial"/>
                <a:buChar char="•"/>
              </a:pPr>
              <a:r>
                <a:rPr lang="en-US" sz="2999">
                  <a:solidFill>
                    <a:srgbClr val="000000"/>
                  </a:solidFill>
                  <a:latin typeface="Atkinson Hyperlegible"/>
                </a:rPr>
                <a:t>Typically convolution codes are characterized or described as [</a:t>
              </a:r>
              <a:r>
                <a:rPr lang="en-US" sz="2999">
                  <a:solidFill>
                    <a:srgbClr val="000000"/>
                  </a:solidFill>
                  <a:latin typeface="Atkinson Hyperlegible Italics"/>
                </a:rPr>
                <a:t>n,k,Kc</a:t>
              </a:r>
              <a:r>
                <a:rPr lang="en-US" sz="2999">
                  <a:solidFill>
                    <a:srgbClr val="000000"/>
                  </a:solidFill>
                  <a:latin typeface="Atkinson Hyperlegible"/>
                </a:rPr>
                <a:t>].</a:t>
              </a:r>
            </a:p>
            <a:p>
              <a:pPr marL="647694" indent="-323847" lvl="1">
                <a:lnSpc>
                  <a:spcPts val="4199"/>
                </a:lnSpc>
                <a:buFont typeface="Arial"/>
                <a:buChar char="•"/>
              </a:pPr>
              <a:r>
                <a:rPr lang="en-US" sz="2999">
                  <a:solidFill>
                    <a:srgbClr val="000000"/>
                  </a:solidFill>
                  <a:latin typeface="Atkinson Hyperlegible"/>
                </a:rPr>
                <a:t>The incoming stream of bits is broken into segments of </a:t>
              </a:r>
              <a:r>
                <a:rPr lang="en-US" sz="2999">
                  <a:solidFill>
                    <a:srgbClr val="000000"/>
                  </a:solidFill>
                  <a:latin typeface="Atkinson Hyperlegible Italics"/>
                </a:rPr>
                <a:t>k</a:t>
              </a:r>
              <a:r>
                <a:rPr lang="en-US" sz="2999">
                  <a:solidFill>
                    <a:srgbClr val="000000"/>
                  </a:solidFill>
                  <a:latin typeface="Atkinson Hyperlegible"/>
                </a:rPr>
                <a:t> bits and passed through the  encoder, which </a:t>
              </a:r>
              <a:r>
                <a:rPr lang="en-US" sz="2999">
                  <a:solidFill>
                    <a:srgbClr val="000000"/>
                  </a:solidFill>
                  <a:latin typeface="Atkinson Hyperlegible Italics"/>
                </a:rPr>
                <a:t>n</a:t>
              </a:r>
              <a:r>
                <a:rPr lang="en-US" sz="2999">
                  <a:solidFill>
                    <a:srgbClr val="000000"/>
                  </a:solidFill>
                  <a:latin typeface="Atkinson Hyperlegible"/>
                </a:rPr>
                <a:t> output bits. </a:t>
              </a:r>
            </a:p>
            <a:p>
              <a:pPr marL="647694" indent="-323847" lvl="1">
                <a:lnSpc>
                  <a:spcPts val="4199"/>
                </a:lnSpc>
                <a:buFont typeface="Arial"/>
                <a:buChar char="•"/>
              </a:pPr>
              <a:r>
                <a:rPr lang="en-US" sz="2999">
                  <a:solidFill>
                    <a:srgbClr val="000000"/>
                  </a:solidFill>
                  <a:latin typeface="Atkinson Hyperlegible"/>
                </a:rPr>
                <a:t>These </a:t>
              </a:r>
              <a:r>
                <a:rPr lang="en-US" sz="2999">
                  <a:solidFill>
                    <a:srgbClr val="000000"/>
                  </a:solidFill>
                  <a:latin typeface="Atkinson Hyperlegible Italics"/>
                </a:rPr>
                <a:t>n</a:t>
              </a:r>
              <a:r>
                <a:rPr lang="en-US" sz="2999">
                  <a:solidFill>
                    <a:srgbClr val="000000"/>
                  </a:solidFill>
                  <a:latin typeface="Atkinson Hyperlegible"/>
                </a:rPr>
                <a:t> output bits are generated by </a:t>
              </a:r>
              <a:r>
                <a:rPr lang="en-US" sz="2999">
                  <a:solidFill>
                    <a:srgbClr val="000000"/>
                  </a:solidFill>
                  <a:latin typeface="Atkinson Hyperlegible Italics"/>
                </a:rPr>
                <a:t>n</a:t>
              </a:r>
              <a:r>
                <a:rPr lang="en-US" sz="2999">
                  <a:solidFill>
                    <a:srgbClr val="000000"/>
                  </a:solidFill>
                  <a:latin typeface="Atkinson Hyperlegible"/>
                </a:rPr>
                <a:t> generator polynomials with each generator polynomial having length </a:t>
              </a:r>
              <a:r>
                <a:rPr lang="en-US" sz="2999">
                  <a:solidFill>
                    <a:srgbClr val="000000"/>
                  </a:solidFill>
                  <a:latin typeface="Atkinson Hyperlegible Italics"/>
                </a:rPr>
                <a:t>Kc</a:t>
              </a:r>
              <a:r>
                <a:rPr lang="en-US" sz="2999">
                  <a:solidFill>
                    <a:srgbClr val="000000"/>
                  </a:solidFill>
                  <a:latin typeface="Atkinson Hyperlegible"/>
                </a:rPr>
                <a:t>, where </a:t>
              </a:r>
              <a:r>
                <a:rPr lang="en-US" sz="2999">
                  <a:solidFill>
                    <a:srgbClr val="000000"/>
                  </a:solidFill>
                  <a:latin typeface="Atkinson Hyperlegible Italics"/>
                </a:rPr>
                <a:t>Kc</a:t>
              </a:r>
              <a:r>
                <a:rPr lang="en-US" sz="2999">
                  <a:solidFill>
                    <a:srgbClr val="000000"/>
                  </a:solidFill>
                  <a:latin typeface="Atkinson Hyperlegible"/>
                </a:rPr>
                <a:t> is called constraint length. </a:t>
              </a:r>
            </a:p>
            <a:p>
              <a:pPr marL="647694" indent="-323847" lvl="1">
                <a:lnSpc>
                  <a:spcPts val="4199"/>
                </a:lnSpc>
                <a:buFont typeface="Arial"/>
                <a:buChar char="•"/>
              </a:pPr>
              <a:r>
                <a:rPr lang="en-US" sz="2999">
                  <a:solidFill>
                    <a:srgbClr val="000000"/>
                  </a:solidFill>
                  <a:latin typeface="Atkinson Hyperlegible"/>
                </a:rPr>
                <a:t>The memory of the encoder is </a:t>
              </a:r>
              <a:r>
                <a:rPr lang="en-US" sz="2999">
                  <a:solidFill>
                    <a:srgbClr val="000000"/>
                  </a:solidFill>
                  <a:latin typeface="Atkinson Hyperlegible Italics"/>
                </a:rPr>
                <a:t>m</a:t>
              </a:r>
              <a:r>
                <a:rPr lang="en-US" sz="2999">
                  <a:solidFill>
                    <a:srgbClr val="000000"/>
                  </a:solidFill>
                  <a:latin typeface="Atkinson Hyperlegible"/>
                </a:rPr>
                <a:t>, where </a:t>
              </a:r>
              <a:r>
                <a:rPr lang="en-US" sz="2999">
                  <a:solidFill>
                    <a:srgbClr val="000000"/>
                  </a:solidFill>
                  <a:latin typeface="Atkinson Hyperlegible Italics"/>
                </a:rPr>
                <a:t>m</a:t>
              </a:r>
              <a:r>
                <a:rPr lang="en-US" sz="2999">
                  <a:solidFill>
                    <a:srgbClr val="000000"/>
                  </a:solidFill>
                  <a:latin typeface="Atkinson Hyperlegible"/>
                </a:rPr>
                <a:t>=</a:t>
              </a:r>
              <a:r>
                <a:rPr lang="en-US" sz="2999">
                  <a:solidFill>
                    <a:srgbClr val="000000"/>
                  </a:solidFill>
                  <a:latin typeface="Atkinson Hyperlegible Italics"/>
                </a:rPr>
                <a:t> Kc</a:t>
              </a:r>
              <a:r>
                <a:rPr lang="en-US" sz="2999">
                  <a:solidFill>
                    <a:srgbClr val="000000"/>
                  </a:solidFill>
                  <a:latin typeface="Atkinson Hyperlegible"/>
                </a:rPr>
                <a:t>- k.</a:t>
              </a:r>
            </a:p>
            <a:p>
              <a:pPr marL="647694" indent="-323847" lvl="1">
                <a:lnSpc>
                  <a:spcPts val="4199"/>
                </a:lnSpc>
                <a:buFont typeface="Arial"/>
                <a:buChar char="•"/>
              </a:pPr>
              <a:r>
                <a:rPr lang="en-US" sz="2999">
                  <a:solidFill>
                    <a:srgbClr val="000000"/>
                  </a:solidFill>
                  <a:latin typeface="Atkinson Hyperlegible"/>
                </a:rPr>
                <a:t>For the given encoder, the code rate is defined as </a:t>
              </a:r>
              <a:r>
                <a:rPr lang="en-US" sz="2999">
                  <a:solidFill>
                    <a:srgbClr val="000000"/>
                  </a:solidFill>
                  <a:latin typeface="Atkinson Hyperlegible Italics"/>
                </a:rPr>
                <a:t>r</a:t>
              </a:r>
              <a:r>
                <a:rPr lang="en-US" sz="2999">
                  <a:solidFill>
                    <a:srgbClr val="000000"/>
                  </a:solidFill>
                  <a:latin typeface="Atkinson Hyperlegible"/>
                </a:rPr>
                <a:t>=</a:t>
              </a:r>
              <a:r>
                <a:rPr lang="en-US" sz="2999">
                  <a:solidFill>
                    <a:srgbClr val="000000"/>
                  </a:solidFill>
                  <a:latin typeface="Atkinson Hyperlegible Italics"/>
                </a:rPr>
                <a:t>k/n</a:t>
              </a:r>
              <a:r>
                <a:rPr lang="en-US" sz="2999">
                  <a:solidFill>
                    <a:srgbClr val="000000"/>
                  </a:solidFill>
                  <a:latin typeface="Atkinson Hyperlegible"/>
                </a:rPr>
                <a:t>.</a:t>
              </a:r>
            </a:p>
            <a:p>
              <a:pPr marL="647694" indent="-323847" lvl="1">
                <a:lnSpc>
                  <a:spcPts val="4199"/>
                </a:lnSpc>
                <a:buFont typeface="Arial"/>
                <a:buChar char="•"/>
              </a:pPr>
              <a:r>
                <a:rPr lang="en-US" sz="2999">
                  <a:solidFill>
                    <a:srgbClr val="000000"/>
                  </a:solidFill>
                  <a:latin typeface="Atkinson Hyperlegible"/>
                </a:rPr>
                <a:t>Further i</a:t>
              </a:r>
              <a:r>
                <a:rPr lang="en-US" sz="2999">
                  <a:solidFill>
                    <a:srgbClr val="000000"/>
                  </a:solidFill>
                  <a:latin typeface="Atkinson Hyperlegible"/>
                </a:rPr>
                <a:t>mplementation and structure of encoder on : next slide</a:t>
              </a:r>
            </a:p>
            <a:p>
              <a:pPr>
                <a:lnSpc>
                  <a:spcPts val="4199"/>
                </a:lnSpc>
              </a:pPr>
            </a:p>
          </p:txBody>
        </p:sp>
      </p:grpSp>
      <p:sp>
        <p:nvSpPr>
          <p:cNvPr name="TextBox 5" id="5"/>
          <p:cNvSpPr txBox="true"/>
          <p:nvPr/>
        </p:nvSpPr>
        <p:spPr>
          <a:xfrm rot="0">
            <a:off x="6345436" y="537527"/>
            <a:ext cx="559712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Encoder Concept</a:t>
            </a:r>
          </a:p>
        </p:txBody>
      </p:sp>
      <p:sp>
        <p:nvSpPr>
          <p:cNvPr name="AutoShape 6" id="6"/>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7" id="7"/>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8" id="8"/>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9" id="9"/>
          <p:cNvGrpSpPr/>
          <p:nvPr/>
        </p:nvGrpSpPr>
        <p:grpSpPr>
          <a:xfrm rot="0">
            <a:off x="15868680"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2" id="12"/>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9</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10</a:t>
              </a:r>
            </a:p>
          </p:txBody>
        </p:sp>
      </p:grpSp>
      <p:sp>
        <p:nvSpPr>
          <p:cNvPr name="Freeform 10" id="10"/>
          <p:cNvSpPr/>
          <p:nvPr/>
        </p:nvSpPr>
        <p:spPr>
          <a:xfrm flipH="false" flipV="false" rot="0">
            <a:off x="2392263" y="4499478"/>
            <a:ext cx="14479386" cy="4787168"/>
          </a:xfrm>
          <a:custGeom>
            <a:avLst/>
            <a:gdLst/>
            <a:ahLst/>
            <a:cxnLst/>
            <a:rect r="r" b="b" t="t" l="l"/>
            <a:pathLst>
              <a:path h="4787168" w="14479386">
                <a:moveTo>
                  <a:pt x="0" y="0"/>
                </a:moveTo>
                <a:lnTo>
                  <a:pt x="14479386" y="0"/>
                </a:lnTo>
                <a:lnTo>
                  <a:pt x="14479386" y="4787168"/>
                </a:lnTo>
                <a:lnTo>
                  <a:pt x="0" y="4787168"/>
                </a:lnTo>
                <a:lnTo>
                  <a:pt x="0" y="0"/>
                </a:lnTo>
                <a:close/>
              </a:path>
            </a:pathLst>
          </a:custGeom>
          <a:blipFill>
            <a:blip r:embed="rId2"/>
            <a:stretch>
              <a:fillRect l="0" t="0" r="0" b="-8022"/>
            </a:stretch>
          </a:blipFill>
        </p:spPr>
      </p:sp>
      <p:grpSp>
        <p:nvGrpSpPr>
          <p:cNvPr name="Group 11" id="11"/>
          <p:cNvGrpSpPr/>
          <p:nvPr/>
        </p:nvGrpSpPr>
        <p:grpSpPr>
          <a:xfrm rot="0">
            <a:off x="2395873" y="6061037"/>
            <a:ext cx="3225256" cy="832025"/>
            <a:chOff x="0" y="0"/>
            <a:chExt cx="849450" cy="219134"/>
          </a:xfrm>
        </p:grpSpPr>
        <p:sp>
          <p:nvSpPr>
            <p:cNvPr name="Freeform 12" id="12"/>
            <p:cNvSpPr/>
            <p:nvPr/>
          </p:nvSpPr>
          <p:spPr>
            <a:xfrm flipH="false" flipV="false" rot="0">
              <a:off x="0" y="0"/>
              <a:ext cx="849450" cy="219134"/>
            </a:xfrm>
            <a:custGeom>
              <a:avLst/>
              <a:gdLst/>
              <a:ahLst/>
              <a:cxnLst/>
              <a:rect r="r" b="b" t="t" l="l"/>
              <a:pathLst>
                <a:path h="219134" w="849450">
                  <a:moveTo>
                    <a:pt x="0" y="0"/>
                  </a:moveTo>
                  <a:lnTo>
                    <a:pt x="849450" y="0"/>
                  </a:lnTo>
                  <a:lnTo>
                    <a:pt x="849450" y="219134"/>
                  </a:lnTo>
                  <a:lnTo>
                    <a:pt x="0" y="219134"/>
                  </a:lnTo>
                  <a:close/>
                </a:path>
              </a:pathLst>
            </a:custGeom>
            <a:solidFill>
              <a:srgbClr val="FFFFFF"/>
            </a:solidFill>
          </p:spPr>
        </p:sp>
        <p:sp>
          <p:nvSpPr>
            <p:cNvPr name="TextBox 13" id="13"/>
            <p:cNvSpPr txBox="true"/>
            <p:nvPr/>
          </p:nvSpPr>
          <p:spPr>
            <a:xfrm>
              <a:off x="0" y="-28575"/>
              <a:ext cx="849450" cy="24770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248342" y="279400"/>
            <a:ext cx="10770801" cy="1009651"/>
          </a:xfrm>
          <a:prstGeom prst="rect">
            <a:avLst/>
          </a:prstGeom>
        </p:spPr>
        <p:txBody>
          <a:bodyPr anchor="t" rtlCol="false" tIns="0" lIns="0" bIns="0" rIns="0">
            <a:spAutoFit/>
          </a:bodyPr>
          <a:lstStyle/>
          <a:p>
            <a:pPr algn="ctr">
              <a:lnSpc>
                <a:spcPts val="8399"/>
              </a:lnSpc>
            </a:pPr>
            <a:r>
              <a:rPr lang="en-US" sz="5999">
                <a:solidFill>
                  <a:srgbClr val="000000"/>
                </a:solidFill>
                <a:latin typeface="Canva Sans Bold"/>
              </a:rPr>
              <a:t>Encoder Structure</a:t>
            </a:r>
          </a:p>
        </p:txBody>
      </p:sp>
      <p:sp>
        <p:nvSpPr>
          <p:cNvPr name="TextBox 15" id="15"/>
          <p:cNvSpPr txBox="true"/>
          <p:nvPr/>
        </p:nvSpPr>
        <p:spPr>
          <a:xfrm rot="0">
            <a:off x="2395873" y="2006571"/>
            <a:ext cx="11777080" cy="1653790"/>
          </a:xfrm>
          <a:prstGeom prst="rect">
            <a:avLst/>
          </a:prstGeom>
        </p:spPr>
        <p:txBody>
          <a:bodyPr anchor="t" rtlCol="false" tIns="0" lIns="0" bIns="0" rIns="0">
            <a:spAutoFit/>
          </a:bodyPr>
          <a:lstStyle/>
          <a:p>
            <a:pPr algn="just">
              <a:lnSpc>
                <a:spcPts val="6639"/>
              </a:lnSpc>
            </a:pPr>
            <a:r>
              <a:rPr lang="en-US" sz="4742">
                <a:solidFill>
                  <a:srgbClr val="000000"/>
                </a:solidFill>
                <a:latin typeface="Lato"/>
              </a:rPr>
              <a:t>Here is an encoder with Kc= 3 ,  n = 3 , k= 1</a:t>
            </a:r>
          </a:p>
          <a:p>
            <a:pPr>
              <a:lnSpc>
                <a:spcPts val="6639"/>
              </a:lnSpc>
              <a:spcBef>
                <a:spcPct val="0"/>
              </a:spcBef>
            </a:pPr>
            <a:r>
              <a:rPr lang="en-US" sz="4742">
                <a:solidFill>
                  <a:srgbClr val="000000"/>
                </a:solidFill>
                <a:latin typeface="Lato"/>
              </a:rPr>
              <a:t>g1 = [1 1 0] , g2 = [1 0 1] , g3 = [1 1 1 ]    </a:t>
            </a:r>
          </a:p>
        </p:txBody>
      </p:sp>
      <p:sp>
        <p:nvSpPr>
          <p:cNvPr name="AutoShape 16" id="16"/>
          <p:cNvSpPr/>
          <p:nvPr/>
        </p:nvSpPr>
        <p:spPr>
          <a:xfrm>
            <a:off x="3248342" y="6477050"/>
            <a:ext cx="2372787" cy="0"/>
          </a:xfrm>
          <a:prstGeom prst="line">
            <a:avLst/>
          </a:prstGeom>
          <a:ln cap="flat" w="66675">
            <a:solidFill>
              <a:srgbClr val="372A28"/>
            </a:solidFill>
            <a:prstDash val="solid"/>
            <a:headEnd type="none" len="sm" w="sm"/>
            <a:tailEnd type="arrow" len="sm" w="med"/>
          </a:ln>
        </p:spPr>
      </p:sp>
      <p:sp>
        <p:nvSpPr>
          <p:cNvPr name="TextBox 17" id="17"/>
          <p:cNvSpPr txBox="true"/>
          <p:nvPr/>
        </p:nvSpPr>
        <p:spPr>
          <a:xfrm rot="0">
            <a:off x="5029932" y="5793944"/>
            <a:ext cx="152249" cy="683105"/>
          </a:xfrm>
          <a:prstGeom prst="rect">
            <a:avLst/>
          </a:prstGeom>
        </p:spPr>
        <p:txBody>
          <a:bodyPr anchor="t" rtlCol="false" tIns="0" lIns="0" bIns="0" rIns="0">
            <a:spAutoFit/>
          </a:bodyPr>
          <a:lstStyle/>
          <a:p>
            <a:pPr algn="ctr">
              <a:lnSpc>
                <a:spcPts val="5536"/>
              </a:lnSpc>
              <a:spcBef>
                <a:spcPct val="0"/>
              </a:spcBef>
            </a:pPr>
            <a:r>
              <a:rPr lang="en-US" sz="3954" spc="395">
                <a:solidFill>
                  <a:srgbClr val="000000"/>
                </a:solidFill>
                <a:latin typeface="Barlow Bold"/>
              </a:rPr>
              <a:t>|</a:t>
            </a:r>
          </a:p>
        </p:txBody>
      </p:sp>
      <p:sp>
        <p:nvSpPr>
          <p:cNvPr name="TextBox 18" id="18"/>
          <p:cNvSpPr txBox="true"/>
          <p:nvPr/>
        </p:nvSpPr>
        <p:spPr>
          <a:xfrm rot="0">
            <a:off x="5029932" y="6391325"/>
            <a:ext cx="152249" cy="683105"/>
          </a:xfrm>
          <a:prstGeom prst="rect">
            <a:avLst/>
          </a:prstGeom>
        </p:spPr>
        <p:txBody>
          <a:bodyPr anchor="t" rtlCol="false" tIns="0" lIns="0" bIns="0" rIns="0">
            <a:spAutoFit/>
          </a:bodyPr>
          <a:lstStyle/>
          <a:p>
            <a:pPr algn="ctr">
              <a:lnSpc>
                <a:spcPts val="5536"/>
              </a:lnSpc>
              <a:spcBef>
                <a:spcPct val="0"/>
              </a:spcBef>
            </a:pPr>
            <a:r>
              <a:rPr lang="en-US" sz="3954" spc="395">
                <a:solidFill>
                  <a:srgbClr val="000000"/>
                </a:solidFill>
                <a:latin typeface="Barlow Bold"/>
              </a:rPr>
              <a:t>|</a:t>
            </a:r>
          </a:p>
        </p:txBody>
      </p:sp>
      <p:sp>
        <p:nvSpPr>
          <p:cNvPr name="TextBox 19" id="19"/>
          <p:cNvSpPr txBox="true"/>
          <p:nvPr/>
        </p:nvSpPr>
        <p:spPr>
          <a:xfrm rot="0">
            <a:off x="6302013" y="9677171"/>
            <a:ext cx="11625044" cy="335615"/>
          </a:xfrm>
          <a:prstGeom prst="rect">
            <a:avLst/>
          </a:prstGeom>
        </p:spPr>
        <p:txBody>
          <a:bodyPr anchor="t" rtlCol="false" tIns="0" lIns="0" bIns="0" rIns="0">
            <a:spAutoFit/>
          </a:bodyPr>
          <a:lstStyle/>
          <a:p>
            <a:pPr algn="ctr">
              <a:lnSpc>
                <a:spcPts val="2758"/>
              </a:lnSpc>
            </a:pPr>
            <a:r>
              <a:rPr lang="en-US" sz="1970">
                <a:solidFill>
                  <a:srgbClr val="000000"/>
                </a:solidFill>
                <a:latin typeface="Canva Sans Italics"/>
              </a:rPr>
              <a:t>image source: https://www.ee.iitb.ac.in/~sarva/courses/EE605/2014/slides/ViterbiAlgorithm.pdf</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11</a:t>
              </a:r>
            </a:p>
          </p:txBody>
        </p:sp>
      </p:grpSp>
      <p:sp>
        <p:nvSpPr>
          <p:cNvPr name="Freeform 10" id="10"/>
          <p:cNvSpPr/>
          <p:nvPr/>
        </p:nvSpPr>
        <p:spPr>
          <a:xfrm flipH="false" flipV="false" rot="0">
            <a:off x="4356647" y="1424623"/>
            <a:ext cx="8691330" cy="8377105"/>
          </a:xfrm>
          <a:custGeom>
            <a:avLst/>
            <a:gdLst/>
            <a:ahLst/>
            <a:cxnLst/>
            <a:rect r="r" b="b" t="t" l="l"/>
            <a:pathLst>
              <a:path h="8377105" w="8691330">
                <a:moveTo>
                  <a:pt x="0" y="0"/>
                </a:moveTo>
                <a:lnTo>
                  <a:pt x="8691330" y="0"/>
                </a:lnTo>
                <a:lnTo>
                  <a:pt x="8691330" y="8377104"/>
                </a:lnTo>
                <a:lnTo>
                  <a:pt x="0" y="8377104"/>
                </a:lnTo>
                <a:lnTo>
                  <a:pt x="0" y="0"/>
                </a:lnTo>
                <a:close/>
              </a:path>
            </a:pathLst>
          </a:custGeom>
          <a:blipFill>
            <a:blip r:embed="rId2"/>
            <a:stretch>
              <a:fillRect l="0" t="0" r="0" b="0"/>
            </a:stretch>
          </a:blipFill>
        </p:spPr>
      </p:sp>
      <p:sp>
        <p:nvSpPr>
          <p:cNvPr name="TextBox 11" id="11"/>
          <p:cNvSpPr txBox="true"/>
          <p:nvPr/>
        </p:nvSpPr>
        <p:spPr>
          <a:xfrm rot="0">
            <a:off x="2509697" y="358584"/>
            <a:ext cx="12385229" cy="863019"/>
          </a:xfrm>
          <a:prstGeom prst="rect">
            <a:avLst/>
          </a:prstGeom>
        </p:spPr>
        <p:txBody>
          <a:bodyPr anchor="t" rtlCol="false" tIns="0" lIns="0" bIns="0" rIns="0">
            <a:spAutoFit/>
          </a:bodyPr>
          <a:lstStyle/>
          <a:p>
            <a:pPr algn="ctr">
              <a:lnSpc>
                <a:spcPts val="7032"/>
              </a:lnSpc>
            </a:pPr>
            <a:r>
              <a:rPr lang="en-US" sz="5022">
                <a:solidFill>
                  <a:srgbClr val="000000"/>
                </a:solidFill>
                <a:latin typeface="Canva Sans Bold"/>
              </a:rPr>
              <a:t>State Diagram Representation</a:t>
            </a:r>
          </a:p>
        </p:txBody>
      </p:sp>
      <p:sp>
        <p:nvSpPr>
          <p:cNvPr name="TextBox 12" id="12"/>
          <p:cNvSpPr txBox="true"/>
          <p:nvPr/>
        </p:nvSpPr>
        <p:spPr>
          <a:xfrm rot="0">
            <a:off x="6381541" y="9763627"/>
            <a:ext cx="11625044" cy="335615"/>
          </a:xfrm>
          <a:prstGeom prst="rect">
            <a:avLst/>
          </a:prstGeom>
        </p:spPr>
        <p:txBody>
          <a:bodyPr anchor="t" rtlCol="false" tIns="0" lIns="0" bIns="0" rIns="0">
            <a:spAutoFit/>
          </a:bodyPr>
          <a:lstStyle/>
          <a:p>
            <a:pPr algn="ctr">
              <a:lnSpc>
                <a:spcPts val="2758"/>
              </a:lnSpc>
            </a:pPr>
            <a:r>
              <a:rPr lang="en-US" sz="1970">
                <a:solidFill>
                  <a:srgbClr val="000000"/>
                </a:solidFill>
                <a:latin typeface="Canva Sans Italics"/>
              </a:rPr>
              <a:t>image source: https://www.ee.iitb.ac.in/~sarva/courses/EE605/2014/slides/ViterbiAlgorithm.pdf</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56842" y="2003239"/>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a:lnSpc>
                  <a:spcPts val="3639"/>
                </a:lnSpc>
              </a:pPr>
            </a:p>
            <a:p>
              <a:pPr marL="647694" indent="-323847" lvl="1">
                <a:lnSpc>
                  <a:spcPts val="4199"/>
                </a:lnSpc>
                <a:buFont typeface="Arial"/>
                <a:buChar char="•"/>
              </a:pPr>
              <a:r>
                <a:rPr lang="en-US" sz="2999">
                  <a:solidFill>
                    <a:srgbClr val="000000"/>
                  </a:solidFill>
                  <a:latin typeface="Atkinson Hyperlegible"/>
                </a:rPr>
                <a:t>There are many decoding algorithms for the Convolutional code like Viterbi Algorithm, BCJR Algorithm (Bahl-Cocke-Jelinek-Raviv Algorithm), Fano Algorithm,Sequential Decoding Algorithms.</a:t>
              </a:r>
            </a:p>
            <a:p>
              <a:pPr>
                <a:lnSpc>
                  <a:spcPts val="4199"/>
                </a:lnSpc>
              </a:pPr>
            </a:p>
            <a:p>
              <a:pPr marL="647694" indent="-323847" lvl="1">
                <a:lnSpc>
                  <a:spcPts val="4199"/>
                </a:lnSpc>
                <a:buFont typeface="Arial"/>
                <a:buChar char="•"/>
              </a:pPr>
              <a:r>
                <a:rPr lang="en-US" sz="2999">
                  <a:solidFill>
                    <a:srgbClr val="000000"/>
                  </a:solidFill>
                  <a:latin typeface="Atkinson Hyperlegible"/>
                </a:rPr>
                <a:t>We will discuss only Viterbi algorithm .</a:t>
              </a:r>
            </a:p>
            <a:p>
              <a:pPr>
                <a:lnSpc>
                  <a:spcPts val="3639"/>
                </a:lnSpc>
              </a:pPr>
            </a:p>
            <a:p>
              <a:pPr>
                <a:lnSpc>
                  <a:spcPts val="3639"/>
                </a:lnSpc>
              </a:pPr>
            </a:p>
          </p:txBody>
        </p:sp>
      </p:grpSp>
      <p:sp>
        <p:nvSpPr>
          <p:cNvPr name="TextBox 5" id="5"/>
          <p:cNvSpPr txBox="true"/>
          <p:nvPr/>
        </p:nvSpPr>
        <p:spPr>
          <a:xfrm rot="0">
            <a:off x="6310982" y="537527"/>
            <a:ext cx="56660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Decoder Concept</a:t>
            </a:r>
          </a:p>
        </p:txBody>
      </p:sp>
      <p:sp>
        <p:nvSpPr>
          <p:cNvPr name="AutoShape 6" id="6"/>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7" id="7"/>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8" id="8"/>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2" id="12"/>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12</a:t>
              </a: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56842" y="2003239"/>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In Viterbi algorithm we use trellis data structure.</a:t>
              </a:r>
            </a:p>
            <a:p>
              <a:pPr marL="561336" indent="-280668" lvl="1">
                <a:lnSpc>
                  <a:spcPts val="3639"/>
                </a:lnSpc>
                <a:buFont typeface="Arial"/>
                <a:buChar char="•"/>
              </a:pPr>
              <a:r>
                <a:rPr lang="en-US" sz="2599">
                  <a:solidFill>
                    <a:srgbClr val="000000"/>
                  </a:solidFill>
                  <a:latin typeface="Atkinson Hyperlegible"/>
                </a:rPr>
                <a:t>We can do HDD ( Hard Decision Decoding ) or SSD ( Soft Decision Decoding).</a:t>
              </a:r>
            </a:p>
            <a:p>
              <a:pPr marL="561336" indent="-280668" lvl="1">
                <a:lnSpc>
                  <a:spcPts val="3639"/>
                </a:lnSpc>
                <a:buFont typeface="Arial"/>
                <a:buChar char="•"/>
              </a:pPr>
              <a:r>
                <a:rPr lang="en-US" sz="2599">
                  <a:solidFill>
                    <a:srgbClr val="000000"/>
                  </a:solidFill>
                  <a:latin typeface="Atkinson Hyperlegible"/>
                </a:rPr>
                <a:t>In case of , HDD we use Hamming Distance.</a:t>
              </a:r>
            </a:p>
            <a:p>
              <a:pPr marL="561336" indent="-280668" lvl="1">
                <a:lnSpc>
                  <a:spcPts val="3639"/>
                </a:lnSpc>
                <a:buFont typeface="Arial"/>
                <a:buChar char="•"/>
              </a:pPr>
              <a:r>
                <a:rPr lang="en-US" sz="2599">
                  <a:solidFill>
                    <a:srgbClr val="000000"/>
                  </a:solidFill>
                  <a:latin typeface="Atkinson Hyperlegible"/>
                </a:rPr>
                <a:t>In case of , SDD we use Euclidean Distance.</a:t>
              </a:r>
            </a:p>
            <a:p>
              <a:pPr marL="561336" indent="-280668" lvl="1">
                <a:lnSpc>
                  <a:spcPts val="3639"/>
                </a:lnSpc>
                <a:buFont typeface="Arial"/>
                <a:buChar char="•"/>
              </a:pPr>
              <a:r>
                <a:rPr lang="en-US" sz="2599">
                  <a:solidFill>
                    <a:srgbClr val="000000"/>
                  </a:solidFill>
                  <a:latin typeface="Atkinson Hyperlegible"/>
                </a:rPr>
                <a:t>Lets see the process of decoding using Viterbi algorithm. </a:t>
              </a:r>
            </a:p>
            <a:p>
              <a:pPr marL="561336" indent="-280668" lvl="1">
                <a:lnSpc>
                  <a:spcPts val="3639"/>
                </a:lnSpc>
                <a:buFont typeface="Arial"/>
                <a:buChar char="•"/>
              </a:pPr>
              <a:r>
                <a:rPr lang="en-US" sz="2599">
                  <a:solidFill>
                    <a:srgbClr val="000000"/>
                  </a:solidFill>
                  <a:latin typeface="Atkinson Hyperlegible"/>
                </a:rPr>
                <a:t>suppose we are using encoder which we have in </a:t>
              </a:r>
              <a:r>
                <a:rPr lang="en-US" sz="2599" u="sng">
                  <a:solidFill>
                    <a:srgbClr val="000000"/>
                  </a:solidFill>
                  <a:latin typeface="Atkinson Hyperlegible"/>
                </a:rPr>
                <a:t>slide 10</a:t>
              </a:r>
              <a:r>
                <a:rPr lang="en-US" sz="2599">
                  <a:solidFill>
                    <a:srgbClr val="000000"/>
                  </a:solidFill>
                  <a:latin typeface="Atkinson Hyperlegible"/>
                </a:rPr>
                <a:t>.</a:t>
              </a:r>
            </a:p>
            <a:p>
              <a:pPr>
                <a:lnSpc>
                  <a:spcPts val="3639"/>
                </a:lnSpc>
              </a:pPr>
            </a:p>
            <a:p>
              <a:pPr>
                <a:lnSpc>
                  <a:spcPts val="3639"/>
                </a:lnSpc>
              </a:pPr>
            </a:p>
            <a:p>
              <a:pPr>
                <a:lnSpc>
                  <a:spcPts val="3639"/>
                </a:lnSpc>
              </a:pPr>
            </a:p>
          </p:txBody>
        </p:sp>
      </p:grpSp>
      <p:sp>
        <p:nvSpPr>
          <p:cNvPr name="TextBox 5" id="5"/>
          <p:cNvSpPr txBox="true"/>
          <p:nvPr/>
        </p:nvSpPr>
        <p:spPr>
          <a:xfrm rot="0">
            <a:off x="6354031" y="537527"/>
            <a:ext cx="557993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Viterbi Algorithm</a:t>
            </a:r>
          </a:p>
        </p:txBody>
      </p:sp>
      <p:sp>
        <p:nvSpPr>
          <p:cNvPr name="AutoShape 6" id="6"/>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7" id="7"/>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8" id="8"/>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2" id="12"/>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13</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1895178" y="971550"/>
            <a:ext cx="15219387" cy="2830828"/>
          </a:xfrm>
          <a:prstGeom prst="rect">
            <a:avLst/>
          </a:prstGeom>
        </p:spPr>
        <p:txBody>
          <a:bodyPr anchor="t" rtlCol="false" tIns="0" lIns="0" bIns="0" rIns="0">
            <a:spAutoFit/>
          </a:bodyPr>
          <a:lstStyle/>
          <a:p>
            <a:pPr marL="539764" indent="-269882" lvl="1">
              <a:lnSpc>
                <a:spcPts val="3500"/>
              </a:lnSpc>
              <a:buFont typeface="Arial"/>
              <a:buChar char="•"/>
            </a:pPr>
            <a:r>
              <a:rPr lang="en-US" sz="2500">
                <a:solidFill>
                  <a:srgbClr val="000000"/>
                </a:solidFill>
                <a:latin typeface="Canva Sans"/>
              </a:rPr>
              <a:t>Suppose the received message is [110 110 110 111 010 101 101]</a:t>
            </a:r>
          </a:p>
          <a:p>
            <a:pPr marL="539764" indent="-269882" lvl="1">
              <a:lnSpc>
                <a:spcPts val="3500"/>
              </a:lnSpc>
              <a:buFont typeface="Arial"/>
              <a:buChar char="•"/>
            </a:pPr>
            <a:r>
              <a:rPr lang="en-US" sz="2500">
                <a:solidFill>
                  <a:srgbClr val="000000"/>
                </a:solidFill>
                <a:latin typeface="Canva Sans"/>
              </a:rPr>
              <a:t>Step 1 : </a:t>
            </a:r>
          </a:p>
          <a:p>
            <a:pPr marL="539764" indent="-269882" lvl="1">
              <a:lnSpc>
                <a:spcPts val="3500"/>
              </a:lnSpc>
              <a:buFont typeface="Arial"/>
              <a:buChar char="•"/>
            </a:pPr>
            <a:r>
              <a:rPr lang="en-US" sz="2500">
                <a:solidFill>
                  <a:srgbClr val="000000"/>
                </a:solidFill>
                <a:latin typeface="Canva Sans"/>
              </a:rPr>
              <a:t>Make a trellis from the state ta</a:t>
            </a:r>
            <a:r>
              <a:rPr lang="en-US" sz="2500">
                <a:solidFill>
                  <a:srgbClr val="000000"/>
                </a:solidFill>
                <a:latin typeface="Canva Sans"/>
              </a:rPr>
              <a:t>ble.</a:t>
            </a:r>
          </a:p>
          <a:p>
            <a:pPr marL="539764" indent="-269882" lvl="1">
              <a:lnSpc>
                <a:spcPts val="3500"/>
              </a:lnSpc>
              <a:buFont typeface="Arial"/>
              <a:buChar char="•"/>
            </a:pPr>
            <a:r>
              <a:rPr lang="en-US" sz="2500">
                <a:solidFill>
                  <a:srgbClr val="000000"/>
                </a:solidFill>
                <a:latin typeface="Canva Sans"/>
              </a:rPr>
              <a:t>We will assume that the initial state is zero and the path will also terminate to the all-zeros state.</a:t>
            </a:r>
          </a:p>
          <a:p>
            <a:pPr marL="539764" indent="-269882" lvl="1">
              <a:lnSpc>
                <a:spcPts val="3500"/>
              </a:lnSpc>
              <a:buFont typeface="Arial"/>
              <a:buChar char="•"/>
            </a:pPr>
            <a:r>
              <a:rPr lang="en-US" sz="2500">
                <a:solidFill>
                  <a:srgbClr val="000000"/>
                </a:solidFill>
                <a:latin typeface="Canva Sans"/>
              </a:rPr>
              <a:t>So we will append 2 zeroes at the end of input so that it terminates at all-zeros state.</a:t>
            </a:r>
          </a:p>
          <a:p>
            <a:pPr marL="539764" indent="-269882" lvl="1">
              <a:lnSpc>
                <a:spcPts val="3500"/>
              </a:lnSpc>
              <a:buFont typeface="Arial"/>
              <a:buChar char="•"/>
            </a:pPr>
            <a:r>
              <a:rPr lang="en-US" sz="2500">
                <a:solidFill>
                  <a:srgbClr val="000000"/>
                </a:solidFill>
                <a:latin typeface="Canva Sans"/>
              </a:rPr>
              <a:t>The Trellis will be:</a:t>
            </a:r>
          </a:p>
          <a:p>
            <a:pPr>
              <a:lnSpc>
                <a:spcPts val="1540"/>
              </a:lnSpc>
            </a:pPr>
          </a:p>
        </p:txBody>
      </p:sp>
      <p:sp>
        <p:nvSpPr>
          <p:cNvPr name="AutoShape 3" id="3"/>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4" id="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5" id="5"/>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9" id="9"/>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14</a:t>
              </a:r>
            </a:p>
          </p:txBody>
        </p:sp>
      </p:grpSp>
      <p:sp>
        <p:nvSpPr>
          <p:cNvPr name="Freeform 11" id="11"/>
          <p:cNvSpPr/>
          <p:nvPr/>
        </p:nvSpPr>
        <p:spPr>
          <a:xfrm flipH="false" flipV="false" rot="0">
            <a:off x="3963696" y="4279710"/>
            <a:ext cx="11312402" cy="5413701"/>
          </a:xfrm>
          <a:custGeom>
            <a:avLst/>
            <a:gdLst/>
            <a:ahLst/>
            <a:cxnLst/>
            <a:rect r="r" b="b" t="t" l="l"/>
            <a:pathLst>
              <a:path h="5413701" w="11312402">
                <a:moveTo>
                  <a:pt x="0" y="0"/>
                </a:moveTo>
                <a:lnTo>
                  <a:pt x="11312402" y="0"/>
                </a:lnTo>
                <a:lnTo>
                  <a:pt x="11312402" y="5413701"/>
                </a:lnTo>
                <a:lnTo>
                  <a:pt x="0" y="5413701"/>
                </a:lnTo>
                <a:lnTo>
                  <a:pt x="0" y="0"/>
                </a:lnTo>
                <a:close/>
              </a:path>
            </a:pathLst>
          </a:custGeom>
          <a:blipFill>
            <a:blip r:embed="rId2"/>
            <a:stretch>
              <a:fillRect l="0" t="0" r="0" b="-1422"/>
            </a:stretch>
          </a:blipFill>
        </p:spPr>
      </p:sp>
      <p:sp>
        <p:nvSpPr>
          <p:cNvPr name="TextBox 12" id="12"/>
          <p:cNvSpPr txBox="true"/>
          <p:nvPr/>
        </p:nvSpPr>
        <p:spPr>
          <a:xfrm rot="0">
            <a:off x="5305635" y="8938099"/>
            <a:ext cx="1032182"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110</a:t>
            </a:r>
          </a:p>
        </p:txBody>
      </p:sp>
      <p:sp>
        <p:nvSpPr>
          <p:cNvPr name="TextBox 13" id="13"/>
          <p:cNvSpPr txBox="true"/>
          <p:nvPr/>
        </p:nvSpPr>
        <p:spPr>
          <a:xfrm rot="0">
            <a:off x="6659457" y="8938099"/>
            <a:ext cx="1079807"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110</a:t>
            </a:r>
          </a:p>
        </p:txBody>
      </p:sp>
      <p:sp>
        <p:nvSpPr>
          <p:cNvPr name="TextBox 14" id="14"/>
          <p:cNvSpPr txBox="true"/>
          <p:nvPr/>
        </p:nvSpPr>
        <p:spPr>
          <a:xfrm rot="0">
            <a:off x="10747283" y="8938099"/>
            <a:ext cx="1045856"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010</a:t>
            </a:r>
          </a:p>
        </p:txBody>
      </p:sp>
      <p:sp>
        <p:nvSpPr>
          <p:cNvPr name="TextBox 15" id="15"/>
          <p:cNvSpPr txBox="true"/>
          <p:nvPr/>
        </p:nvSpPr>
        <p:spPr>
          <a:xfrm rot="0">
            <a:off x="9467850" y="8955511"/>
            <a:ext cx="847801"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111</a:t>
            </a:r>
          </a:p>
        </p:txBody>
      </p:sp>
      <p:sp>
        <p:nvSpPr>
          <p:cNvPr name="TextBox 16" id="16"/>
          <p:cNvSpPr txBox="true"/>
          <p:nvPr/>
        </p:nvSpPr>
        <p:spPr>
          <a:xfrm rot="0">
            <a:off x="8025014" y="8955511"/>
            <a:ext cx="1080886"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110</a:t>
            </a:r>
          </a:p>
        </p:txBody>
      </p:sp>
      <p:sp>
        <p:nvSpPr>
          <p:cNvPr name="TextBox 17" id="17"/>
          <p:cNvSpPr txBox="true"/>
          <p:nvPr/>
        </p:nvSpPr>
        <p:spPr>
          <a:xfrm rot="0">
            <a:off x="12155089" y="8955511"/>
            <a:ext cx="915503"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101</a:t>
            </a:r>
          </a:p>
        </p:txBody>
      </p:sp>
      <p:sp>
        <p:nvSpPr>
          <p:cNvPr name="TextBox 18" id="18"/>
          <p:cNvSpPr txBox="true"/>
          <p:nvPr/>
        </p:nvSpPr>
        <p:spPr>
          <a:xfrm rot="0">
            <a:off x="13432542" y="8955511"/>
            <a:ext cx="1020109" cy="538902"/>
          </a:xfrm>
          <a:prstGeom prst="rect">
            <a:avLst/>
          </a:prstGeom>
        </p:spPr>
        <p:txBody>
          <a:bodyPr anchor="t" rtlCol="false" tIns="0" lIns="0" bIns="0" rIns="0">
            <a:spAutoFit/>
          </a:bodyPr>
          <a:lstStyle/>
          <a:p>
            <a:pPr algn="ctr">
              <a:lnSpc>
                <a:spcPts val="4419"/>
              </a:lnSpc>
              <a:spcBef>
                <a:spcPct val="0"/>
              </a:spcBef>
            </a:pPr>
            <a:r>
              <a:rPr lang="en-US" sz="3156" spc="315">
                <a:solidFill>
                  <a:srgbClr val="000000"/>
                </a:solidFill>
                <a:latin typeface="Barlow"/>
              </a:rPr>
              <a:t>101</a:t>
            </a:r>
          </a:p>
        </p:txBody>
      </p:sp>
      <p:sp>
        <p:nvSpPr>
          <p:cNvPr name="TextBox 19" id="19"/>
          <p:cNvSpPr txBox="true"/>
          <p:nvPr/>
        </p:nvSpPr>
        <p:spPr>
          <a:xfrm rot="0">
            <a:off x="6371142" y="9655311"/>
            <a:ext cx="11625044" cy="335615"/>
          </a:xfrm>
          <a:prstGeom prst="rect">
            <a:avLst/>
          </a:prstGeom>
        </p:spPr>
        <p:txBody>
          <a:bodyPr anchor="t" rtlCol="false" tIns="0" lIns="0" bIns="0" rIns="0">
            <a:spAutoFit/>
          </a:bodyPr>
          <a:lstStyle/>
          <a:p>
            <a:pPr algn="ctr">
              <a:lnSpc>
                <a:spcPts val="2758"/>
              </a:lnSpc>
            </a:pPr>
            <a:r>
              <a:rPr lang="en-US" sz="1970">
                <a:solidFill>
                  <a:srgbClr val="000000"/>
                </a:solidFill>
                <a:latin typeface="Canva Sans Italics"/>
              </a:rPr>
              <a:t>image source: https://www.ee.iitb.ac.in/~sarva/courses/EE605/2014/slides/ViterbiAlgorithm.pdf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971550" y="798513"/>
            <a:ext cx="16365092" cy="1842133"/>
          </a:xfrm>
          <a:prstGeom prst="rect">
            <a:avLst/>
          </a:prstGeom>
        </p:spPr>
        <p:txBody>
          <a:bodyPr anchor="t" rtlCol="false" tIns="0" lIns="0" bIns="0" rIns="0">
            <a:spAutoFit/>
          </a:bodyPr>
          <a:lstStyle/>
          <a:p>
            <a:pPr marL="453406" indent="-226703" lvl="1">
              <a:lnSpc>
                <a:spcPts val="2940"/>
              </a:lnSpc>
              <a:buFont typeface="Arial"/>
              <a:buChar char="•"/>
            </a:pPr>
            <a:r>
              <a:rPr lang="en-US" sz="2100">
                <a:solidFill>
                  <a:srgbClr val="000000"/>
                </a:solidFill>
                <a:latin typeface="Canva Sans Bold"/>
              </a:rPr>
              <a:t>Step 2:</a:t>
            </a:r>
          </a:p>
          <a:p>
            <a:pPr>
              <a:lnSpc>
                <a:spcPts val="2940"/>
              </a:lnSpc>
            </a:pPr>
          </a:p>
          <a:p>
            <a:pPr marL="906812" indent="-302271" lvl="2">
              <a:lnSpc>
                <a:spcPts val="2940"/>
              </a:lnSpc>
              <a:buFont typeface="Arial"/>
              <a:buChar char="⚬"/>
            </a:pPr>
            <a:r>
              <a:rPr lang="en-US" sz="2100">
                <a:solidFill>
                  <a:srgbClr val="000000"/>
                </a:solidFill>
                <a:latin typeface="Canva Sans"/>
              </a:rPr>
              <a:t>For each stage calculate Hamming Distance from previous stage’s stored values and store minimum for each state, discarding other paths.</a:t>
            </a:r>
          </a:p>
          <a:p>
            <a:pPr>
              <a:lnSpc>
                <a:spcPts val="2940"/>
              </a:lnSpc>
            </a:pPr>
          </a:p>
        </p:txBody>
      </p:sp>
      <p:sp>
        <p:nvSpPr>
          <p:cNvPr name="AutoShape 3" id="3"/>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4" id="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5" id="5"/>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9" id="9"/>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15</a:t>
              </a:r>
            </a:p>
          </p:txBody>
        </p:sp>
      </p:grpSp>
      <p:sp>
        <p:nvSpPr>
          <p:cNvPr name="Freeform 11" id="11"/>
          <p:cNvSpPr/>
          <p:nvPr/>
        </p:nvSpPr>
        <p:spPr>
          <a:xfrm flipH="false" flipV="false" rot="0">
            <a:off x="3044226" y="2640646"/>
            <a:ext cx="13406068" cy="7184369"/>
          </a:xfrm>
          <a:custGeom>
            <a:avLst/>
            <a:gdLst/>
            <a:ahLst/>
            <a:cxnLst/>
            <a:rect r="r" b="b" t="t" l="l"/>
            <a:pathLst>
              <a:path h="7184369" w="13406068">
                <a:moveTo>
                  <a:pt x="0" y="0"/>
                </a:moveTo>
                <a:lnTo>
                  <a:pt x="13406068" y="0"/>
                </a:lnTo>
                <a:lnTo>
                  <a:pt x="13406068" y="7184368"/>
                </a:lnTo>
                <a:lnTo>
                  <a:pt x="0" y="7184368"/>
                </a:lnTo>
                <a:lnTo>
                  <a:pt x="0" y="0"/>
                </a:lnTo>
                <a:close/>
              </a:path>
            </a:pathLst>
          </a:custGeom>
          <a:blipFill>
            <a:blip r:embed="rId2"/>
            <a:stretch>
              <a:fillRect l="0" t="0" r="0" b="0"/>
            </a:stretch>
          </a:blipFill>
        </p:spPr>
      </p:sp>
      <p:sp>
        <p:nvSpPr>
          <p:cNvPr name="TextBox 12" id="12"/>
          <p:cNvSpPr txBox="true"/>
          <p:nvPr/>
        </p:nvSpPr>
        <p:spPr>
          <a:xfrm rot="0">
            <a:off x="4178458" y="9767864"/>
            <a:ext cx="12070186" cy="431800"/>
          </a:xfrm>
          <a:prstGeom prst="rect">
            <a:avLst/>
          </a:prstGeom>
        </p:spPr>
        <p:txBody>
          <a:bodyPr anchor="t" rtlCol="false" tIns="0" lIns="0" bIns="0" rIns="0">
            <a:spAutoFit/>
          </a:bodyPr>
          <a:lstStyle/>
          <a:p>
            <a:pPr algn="ctr">
              <a:lnSpc>
                <a:spcPts val="3499"/>
              </a:lnSpc>
              <a:spcBef>
                <a:spcPct val="0"/>
              </a:spcBef>
            </a:pPr>
            <a:r>
              <a:rPr lang="en-US" sz="2499" spc="249">
                <a:solidFill>
                  <a:srgbClr val="000000"/>
                </a:solidFill>
                <a:latin typeface="Barlow"/>
              </a:rPr>
              <a:t>110           110             110           111             010             101             101  </a:t>
            </a:r>
          </a:p>
        </p:txBody>
      </p:sp>
      <p:sp>
        <p:nvSpPr>
          <p:cNvPr name="TextBox 13" id="13"/>
          <p:cNvSpPr txBox="true"/>
          <p:nvPr/>
        </p:nvSpPr>
        <p:spPr>
          <a:xfrm rot="0">
            <a:off x="1028700" y="9767864"/>
            <a:ext cx="3971594" cy="408054"/>
          </a:xfrm>
          <a:prstGeom prst="rect">
            <a:avLst/>
          </a:prstGeom>
        </p:spPr>
        <p:txBody>
          <a:bodyPr anchor="t" rtlCol="false" tIns="0" lIns="0" bIns="0" rIns="0">
            <a:spAutoFit/>
          </a:bodyPr>
          <a:lstStyle/>
          <a:p>
            <a:pPr algn="ctr">
              <a:lnSpc>
                <a:spcPts val="3231"/>
              </a:lnSpc>
              <a:spcBef>
                <a:spcPct val="0"/>
              </a:spcBef>
            </a:pPr>
            <a:r>
              <a:rPr lang="en-US" sz="2308" spc="230">
                <a:solidFill>
                  <a:srgbClr val="000000"/>
                </a:solidFill>
                <a:latin typeface="Lato Bold"/>
              </a:rPr>
              <a:t>Received  Codeword: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1028700" y="530861"/>
            <a:ext cx="10367197" cy="497839"/>
          </a:xfrm>
          <a:prstGeom prst="rect">
            <a:avLst/>
          </a:prstGeom>
        </p:spPr>
        <p:txBody>
          <a:bodyPr anchor="t" rtlCol="false" tIns="0" lIns="0" bIns="0" rIns="0">
            <a:spAutoFit/>
          </a:bodyPr>
          <a:lstStyle/>
          <a:p>
            <a:pPr algn="just" marL="626122" indent="-313061" lvl="1">
              <a:lnSpc>
                <a:spcPts val="4060"/>
              </a:lnSpc>
              <a:buFont typeface="Arial"/>
              <a:buChar char="•"/>
            </a:pPr>
            <a:r>
              <a:rPr lang="en-US" sz="2900">
                <a:solidFill>
                  <a:srgbClr val="000000"/>
                </a:solidFill>
                <a:latin typeface="Canva Sans Bold"/>
              </a:rPr>
              <a:t>Discarding non optimal path:</a:t>
            </a:r>
          </a:p>
        </p:txBody>
      </p:sp>
      <p:sp>
        <p:nvSpPr>
          <p:cNvPr name="AutoShape 3" id="3"/>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4" id="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5" id="5"/>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9" id="9"/>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16</a:t>
              </a:r>
            </a:p>
          </p:txBody>
        </p:sp>
      </p:grpSp>
      <p:sp>
        <p:nvSpPr>
          <p:cNvPr name="Freeform 11" id="11"/>
          <p:cNvSpPr/>
          <p:nvPr/>
        </p:nvSpPr>
        <p:spPr>
          <a:xfrm flipH="false" flipV="false" rot="0">
            <a:off x="3874074" y="1927763"/>
            <a:ext cx="10539851" cy="5875826"/>
          </a:xfrm>
          <a:custGeom>
            <a:avLst/>
            <a:gdLst/>
            <a:ahLst/>
            <a:cxnLst/>
            <a:rect r="r" b="b" t="t" l="l"/>
            <a:pathLst>
              <a:path h="5875826" w="10539851">
                <a:moveTo>
                  <a:pt x="0" y="0"/>
                </a:moveTo>
                <a:lnTo>
                  <a:pt x="10539852" y="0"/>
                </a:lnTo>
                <a:lnTo>
                  <a:pt x="10539852" y="5875826"/>
                </a:lnTo>
                <a:lnTo>
                  <a:pt x="0" y="5875826"/>
                </a:lnTo>
                <a:lnTo>
                  <a:pt x="0" y="0"/>
                </a:lnTo>
                <a:close/>
              </a:path>
            </a:pathLst>
          </a:custGeom>
          <a:blipFill>
            <a:blip r:embed="rId2"/>
            <a:stretch>
              <a:fillRect l="0" t="0" r="0" b="0"/>
            </a:stretch>
          </a:blipFill>
        </p:spPr>
      </p:sp>
      <p:sp>
        <p:nvSpPr>
          <p:cNvPr name="TextBox 12" id="12"/>
          <p:cNvSpPr txBox="true"/>
          <p:nvPr/>
        </p:nvSpPr>
        <p:spPr>
          <a:xfrm rot="0">
            <a:off x="1383083" y="8639811"/>
            <a:ext cx="15876217" cy="1189353"/>
          </a:xfrm>
          <a:prstGeom prst="rect">
            <a:avLst/>
          </a:prstGeom>
        </p:spPr>
        <p:txBody>
          <a:bodyPr anchor="t" rtlCol="false" tIns="0" lIns="0" bIns="0" rIns="0">
            <a:spAutoFit/>
          </a:bodyPr>
          <a:lstStyle/>
          <a:p>
            <a:pPr marL="496585" indent="-248293" lvl="1">
              <a:lnSpc>
                <a:spcPts val="3220"/>
              </a:lnSpc>
              <a:buFont typeface="Arial"/>
              <a:buChar char="•"/>
            </a:pPr>
            <a:r>
              <a:rPr lang="en-US" sz="2300">
                <a:solidFill>
                  <a:srgbClr val="000000"/>
                </a:solidFill>
                <a:latin typeface="Canva Sans"/>
              </a:rPr>
              <a:t>At t=3, on state S0 there are two paths with cumulative hamming distance of 4 and 5, so we will discard the path having a hamming distance of 5, and we will do this for all states in trellis where there is more than 1 path.</a:t>
            </a:r>
          </a:p>
        </p:txBody>
      </p:sp>
      <p:sp>
        <p:nvSpPr>
          <p:cNvPr name="TextBox 13" id="13"/>
          <p:cNvSpPr txBox="true"/>
          <p:nvPr/>
        </p:nvSpPr>
        <p:spPr>
          <a:xfrm rot="0">
            <a:off x="4605771" y="7232291"/>
            <a:ext cx="9430841" cy="358775"/>
          </a:xfrm>
          <a:prstGeom prst="rect">
            <a:avLst/>
          </a:prstGeom>
        </p:spPr>
        <p:txBody>
          <a:bodyPr anchor="t" rtlCol="false" tIns="0" lIns="0" bIns="0" rIns="0">
            <a:spAutoFit/>
          </a:bodyPr>
          <a:lstStyle/>
          <a:p>
            <a:pPr algn="ctr">
              <a:lnSpc>
                <a:spcPts val="2800"/>
              </a:lnSpc>
              <a:spcBef>
                <a:spcPct val="0"/>
              </a:spcBef>
            </a:pPr>
            <a:r>
              <a:rPr lang="en-US" sz="2000" spc="200">
                <a:solidFill>
                  <a:srgbClr val="000000"/>
                </a:solidFill>
                <a:latin typeface="Barlow"/>
              </a:rPr>
              <a:t>110           110             110           111             010             101             101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971550" y="1616075"/>
            <a:ext cx="17316450"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Keep doing this till last stage , and you will get only one survivor path which is most likelihood for our trasmitted codeword.</a:t>
            </a:r>
          </a:p>
        </p:txBody>
      </p:sp>
      <p:sp>
        <p:nvSpPr>
          <p:cNvPr name="AutoShape 3" id="3"/>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4" id="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5" id="5"/>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9" id="9"/>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47107"/>
              <a:ext cx="2083482" cy="12137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17</a:t>
              </a:r>
            </a:p>
          </p:txBody>
        </p:sp>
      </p:grpSp>
      <p:sp>
        <p:nvSpPr>
          <p:cNvPr name="Freeform 11" id="11"/>
          <p:cNvSpPr/>
          <p:nvPr/>
        </p:nvSpPr>
        <p:spPr>
          <a:xfrm flipH="false" flipV="false" rot="0">
            <a:off x="3078175" y="2923350"/>
            <a:ext cx="12131650" cy="7288275"/>
          </a:xfrm>
          <a:custGeom>
            <a:avLst/>
            <a:gdLst/>
            <a:ahLst/>
            <a:cxnLst/>
            <a:rect r="r" b="b" t="t" l="l"/>
            <a:pathLst>
              <a:path h="7288275" w="12131650">
                <a:moveTo>
                  <a:pt x="0" y="0"/>
                </a:moveTo>
                <a:lnTo>
                  <a:pt x="12131650" y="0"/>
                </a:lnTo>
                <a:lnTo>
                  <a:pt x="12131650" y="7288275"/>
                </a:lnTo>
                <a:lnTo>
                  <a:pt x="0" y="7288275"/>
                </a:lnTo>
                <a:lnTo>
                  <a:pt x="0" y="0"/>
                </a:lnTo>
                <a:close/>
              </a:path>
            </a:pathLst>
          </a:custGeom>
          <a:blipFill>
            <a:blip r:embed="rId2"/>
            <a:stretch>
              <a:fillRect l="0" t="0" r="0" b="0"/>
            </a:stretch>
          </a:blipFill>
        </p:spPr>
      </p:sp>
      <p:sp>
        <p:nvSpPr>
          <p:cNvPr name="TextBox 12" id="12"/>
          <p:cNvSpPr txBox="true"/>
          <p:nvPr/>
        </p:nvSpPr>
        <p:spPr>
          <a:xfrm rot="0">
            <a:off x="3078175" y="9201150"/>
            <a:ext cx="11929335" cy="358775"/>
          </a:xfrm>
          <a:prstGeom prst="rect">
            <a:avLst/>
          </a:prstGeom>
        </p:spPr>
        <p:txBody>
          <a:bodyPr anchor="t" rtlCol="false" tIns="0" lIns="0" bIns="0" rIns="0">
            <a:spAutoFit/>
          </a:bodyPr>
          <a:lstStyle/>
          <a:p>
            <a:pPr algn="ctr">
              <a:lnSpc>
                <a:spcPts val="2800"/>
              </a:lnSpc>
              <a:spcBef>
                <a:spcPct val="0"/>
              </a:spcBef>
            </a:pPr>
            <a:r>
              <a:rPr lang="en-US" sz="2000" spc="200">
                <a:solidFill>
                  <a:srgbClr val="000000"/>
                </a:solidFill>
                <a:latin typeface="Barlow"/>
              </a:rPr>
              <a:t>110              110             110           111             010             101             101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498079"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95375"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256842" y="2003239"/>
            <a:ext cx="16164925" cy="7024624"/>
            <a:chOff x="0" y="0"/>
            <a:chExt cx="4257429" cy="1850107"/>
          </a:xfrm>
        </p:grpSpPr>
        <p:sp>
          <p:nvSpPr>
            <p:cNvPr name="Freeform 6" id="6"/>
            <p:cNvSpPr/>
            <p:nvPr/>
          </p:nvSpPr>
          <p:spPr>
            <a:xfrm flipH="false" flipV="false" rot="0">
              <a:off x="0" y="0"/>
              <a:ext cx="4257429" cy="1850107"/>
            </a:xfrm>
            <a:custGeom>
              <a:avLst/>
              <a:gdLst/>
              <a:ahLst/>
              <a:cxnLst/>
              <a:rect r="r" b="b" t="t" l="l"/>
              <a:pathLst>
                <a:path h="1850107" w="4257429">
                  <a:moveTo>
                    <a:pt x="24426" y="0"/>
                  </a:moveTo>
                  <a:lnTo>
                    <a:pt x="4233003" y="0"/>
                  </a:lnTo>
                  <a:cubicBezTo>
                    <a:pt x="4246493" y="0"/>
                    <a:pt x="4257429" y="10936"/>
                    <a:pt x="4257429" y="24426"/>
                  </a:cubicBezTo>
                  <a:lnTo>
                    <a:pt x="4257429" y="1825681"/>
                  </a:lnTo>
                  <a:cubicBezTo>
                    <a:pt x="4257429" y="1839171"/>
                    <a:pt x="4246493" y="1850107"/>
                    <a:pt x="4233003" y="1850107"/>
                  </a:cubicBezTo>
                  <a:lnTo>
                    <a:pt x="24426" y="1850107"/>
                  </a:lnTo>
                  <a:cubicBezTo>
                    <a:pt x="10936" y="1850107"/>
                    <a:pt x="0" y="1839171"/>
                    <a:pt x="0" y="1825681"/>
                  </a:cubicBezTo>
                  <a:lnTo>
                    <a:pt x="0" y="24426"/>
                  </a:lnTo>
                  <a:cubicBezTo>
                    <a:pt x="0" y="10936"/>
                    <a:pt x="10936" y="0"/>
                    <a:pt x="24426" y="0"/>
                  </a:cubicBezTo>
                  <a:close/>
                </a:path>
              </a:pathLst>
            </a:custGeom>
            <a:solidFill>
              <a:srgbClr val="FFF4EA"/>
            </a:solidFill>
          </p:spPr>
        </p:sp>
        <p:sp>
          <p:nvSpPr>
            <p:cNvPr name="TextBox 7" id="7"/>
            <p:cNvSpPr txBox="true"/>
            <p:nvPr/>
          </p:nvSpPr>
          <p:spPr>
            <a:xfrm>
              <a:off x="0" y="-57150"/>
              <a:ext cx="4257429"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We declare that,</a:t>
              </a:r>
            </a:p>
            <a:p>
              <a:pPr marL="561336" indent="-280668" lvl="1">
                <a:lnSpc>
                  <a:spcPts val="3639"/>
                </a:lnSpc>
                <a:buFont typeface="Arial"/>
                <a:buChar char="•"/>
              </a:pPr>
              <a:r>
                <a:rPr lang="en-US" sz="2599">
                  <a:solidFill>
                    <a:srgbClr val="000000"/>
                  </a:solidFill>
                  <a:latin typeface="Atkinson Hyperlegible"/>
                </a:rPr>
                <a:t>The work we are presenting here is our own work, that we have done in a group.</a:t>
              </a:r>
            </a:p>
            <a:p>
              <a:pPr marL="561336" indent="-280668" lvl="1">
                <a:lnSpc>
                  <a:spcPts val="3639"/>
                </a:lnSpc>
                <a:buFont typeface="Arial"/>
                <a:buChar char="•"/>
              </a:pPr>
              <a:r>
                <a:rPr lang="en-US" sz="2599">
                  <a:solidFill>
                    <a:srgbClr val="000000"/>
                  </a:solidFill>
                  <a:latin typeface="Atkinson Hyperlegible"/>
                </a:rPr>
                <a:t>We have not copied any part of the whole code or result from someone's code or codes given on the internet.</a:t>
              </a:r>
            </a:p>
            <a:p>
              <a:pPr marL="561336" indent="-280668" lvl="1">
                <a:lnSpc>
                  <a:spcPts val="3639"/>
                </a:lnSpc>
                <a:buFont typeface="Arial"/>
                <a:buChar char="•"/>
              </a:pPr>
              <a:r>
                <a:rPr lang="en-US" sz="2599">
                  <a:solidFill>
                    <a:srgbClr val="000000"/>
                  </a:solidFill>
                  <a:latin typeface="Atkinson Hyperlegible"/>
                </a:rPr>
                <a:t>Concepts, understanding and insights we will be describing are our own.</a:t>
              </a:r>
            </a:p>
            <a:p>
              <a:pPr marL="561336" indent="-280668" lvl="1">
                <a:lnSpc>
                  <a:spcPts val="3639"/>
                </a:lnSpc>
                <a:buFont typeface="Arial"/>
                <a:buChar char="•"/>
              </a:pPr>
              <a:r>
                <a:rPr lang="en-US" sz="2599">
                  <a:solidFill>
                    <a:srgbClr val="000000"/>
                  </a:solidFill>
                  <a:latin typeface="Atkinson Hyperlegible"/>
                </a:rPr>
                <a:t>We make this pledge truthfully. We know that violation of this solemn pledge can carry grave consequences.</a:t>
              </a:r>
            </a:p>
            <a:p>
              <a:pPr marL="561336" indent="-280668" lvl="1">
                <a:lnSpc>
                  <a:spcPts val="3639"/>
                </a:lnSpc>
                <a:buFont typeface="Arial"/>
                <a:buChar char="•"/>
              </a:pPr>
              <a:r>
                <a:rPr lang="en-US" sz="2599">
                  <a:solidFill>
                    <a:srgbClr val="000000"/>
                  </a:solidFill>
                  <a:latin typeface="Atkinson Hyperlegible"/>
                </a:rPr>
                <a:t>Wherever we have relied on an existing work that is not our own, we have provided a proper reference citation.</a:t>
              </a:r>
            </a:p>
            <a:p>
              <a:pPr>
                <a:lnSpc>
                  <a:spcPts val="3639"/>
                </a:lnSpc>
              </a:pPr>
            </a:p>
          </p:txBody>
        </p:sp>
      </p:grpSp>
      <p:sp>
        <p:nvSpPr>
          <p:cNvPr name="TextBox 8" id="8"/>
          <p:cNvSpPr txBox="true"/>
          <p:nvPr/>
        </p:nvSpPr>
        <p:spPr>
          <a:xfrm rot="0">
            <a:off x="7200701" y="537527"/>
            <a:ext cx="388659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Honor Code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445162" y="1028700"/>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Bold"/>
                </a:rPr>
                <a:t>Step 3 :</a:t>
              </a:r>
            </a:p>
            <a:p>
              <a:pPr>
                <a:lnSpc>
                  <a:spcPts val="3639"/>
                </a:lnSpc>
              </a:pPr>
            </a:p>
            <a:p>
              <a:pPr marL="561336" indent="-280668" lvl="1">
                <a:lnSpc>
                  <a:spcPts val="3639"/>
                </a:lnSpc>
                <a:buFont typeface="Arial"/>
                <a:buChar char="•"/>
              </a:pPr>
              <a:r>
                <a:rPr lang="en-US" sz="2599">
                  <a:solidFill>
                    <a:srgbClr val="000000"/>
                  </a:solidFill>
                  <a:latin typeface="Atkinson Hyperlegible"/>
                </a:rPr>
                <a:t>Do backtracking and get the whole path.</a:t>
              </a:r>
            </a:p>
            <a:p>
              <a:pPr marL="561336" indent="-280668" lvl="1">
                <a:lnSpc>
                  <a:spcPts val="3639"/>
                </a:lnSpc>
                <a:buFont typeface="Arial"/>
                <a:buChar char="•"/>
              </a:pPr>
              <a:r>
                <a:rPr lang="en-US" sz="2599">
                  <a:solidFill>
                    <a:srgbClr val="000000"/>
                  </a:solidFill>
                  <a:latin typeface="Atkinson Hyperlegible"/>
                </a:rPr>
                <a:t>in backtracking we compute the sum of the previous path matric and hamming distance for all states from which we can reach our current state of the current stage and we select the state with the minimum sum, we will keep doing this till the end of loop iteration i.e. till first stage.</a:t>
              </a:r>
            </a:p>
            <a:p>
              <a:pPr>
                <a:lnSpc>
                  <a:spcPts val="3639"/>
                </a:lnSpc>
              </a:pPr>
            </a:p>
            <a:p>
              <a:pPr marL="561336" indent="-280668" lvl="1">
                <a:lnSpc>
                  <a:spcPts val="3639"/>
                </a:lnSpc>
                <a:buFont typeface="Arial"/>
                <a:buChar char="•"/>
              </a:pPr>
              <a:r>
                <a:rPr lang="en-US" sz="2599">
                  <a:solidFill>
                    <a:srgbClr val="000000"/>
                  </a:solidFill>
                  <a:latin typeface="Atkinson Hyperlegible"/>
                </a:rPr>
                <a:t>After doing backtracking, we will have [111 010 110 011 111 101 011], Which has a minimum hamming distance from received message.</a:t>
              </a: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2217040"/>
            <a:chOff x="0" y="0"/>
            <a:chExt cx="2083482" cy="2956053"/>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250894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18</a:t>
              </a:r>
            </a:p>
            <a:p>
              <a:pPr algn="ctr">
                <a:lnSpc>
                  <a:spcPts val="7707"/>
                </a:lnSpc>
              </a:pPr>
            </a:p>
          </p:txBody>
        </p:sp>
      </p:grpSp>
      <p:sp>
        <p:nvSpPr>
          <p:cNvPr name="TextBox 13" id="13"/>
          <p:cNvSpPr txBox="true"/>
          <p:nvPr/>
        </p:nvSpPr>
        <p:spPr>
          <a:xfrm rot="0">
            <a:off x="1572160" y="7986649"/>
            <a:ext cx="15976605"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tkinson Hyperlegible"/>
              </a:rPr>
              <a:t>Here  we have performed HDD by using hamming distance , similarly we can performe SDD by simply storing euclidean distance instead of hamming distance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19</a:t>
              </a:r>
            </a:p>
          </p:txBody>
        </p:sp>
      </p:grpSp>
      <p:sp>
        <p:nvSpPr>
          <p:cNvPr name="TextBox 10" id="10"/>
          <p:cNvSpPr txBox="true"/>
          <p:nvPr/>
        </p:nvSpPr>
        <p:spPr>
          <a:xfrm rot="0">
            <a:off x="5215482" y="280477"/>
            <a:ext cx="7857036" cy="1144146"/>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Transfer function</a:t>
            </a:r>
          </a:p>
        </p:txBody>
      </p:sp>
      <p:sp>
        <p:nvSpPr>
          <p:cNvPr name="TextBox 11" id="11"/>
          <p:cNvSpPr txBox="true"/>
          <p:nvPr/>
        </p:nvSpPr>
        <p:spPr>
          <a:xfrm rot="0">
            <a:off x="966148" y="1913326"/>
            <a:ext cx="17043050" cy="1552238"/>
          </a:xfrm>
          <a:prstGeom prst="rect">
            <a:avLst/>
          </a:prstGeom>
        </p:spPr>
        <p:txBody>
          <a:bodyPr anchor="t" rtlCol="false" tIns="0" lIns="0" bIns="0" rIns="0">
            <a:spAutoFit/>
          </a:bodyPr>
          <a:lstStyle/>
          <a:p>
            <a:pPr algn="ctr" marL="647698" indent="-323849" lvl="1">
              <a:lnSpc>
                <a:spcPts val="4199"/>
              </a:lnSpc>
              <a:spcBef>
                <a:spcPct val="0"/>
              </a:spcBef>
              <a:buFont typeface="Arial"/>
              <a:buChar char="•"/>
            </a:pPr>
            <a:r>
              <a:rPr lang="en-US" sz="2999">
                <a:solidFill>
                  <a:srgbClr val="000000"/>
                </a:solidFill>
                <a:latin typeface="Atkinson Hyperlegible"/>
              </a:rPr>
              <a:t>T</a:t>
            </a:r>
            <a:r>
              <a:rPr lang="en-US" sz="2999">
                <a:solidFill>
                  <a:srgbClr val="000000"/>
                </a:solidFill>
                <a:latin typeface="Atkinson Hyperlegible"/>
              </a:rPr>
              <a:t>ransfer function is an algebraic representation of all the paths that start and end with zero state.</a:t>
            </a:r>
          </a:p>
          <a:p>
            <a:pPr algn="ctr">
              <a:lnSpc>
                <a:spcPts val="4199"/>
              </a:lnSpc>
              <a:spcBef>
                <a:spcPct val="0"/>
              </a:spcBef>
            </a:pPr>
          </a:p>
          <a:p>
            <a:pPr algn="ctr">
              <a:lnSpc>
                <a:spcPts val="4199"/>
              </a:lnSpc>
              <a:spcBef>
                <a:spcPct val="0"/>
              </a:spcBef>
            </a:pPr>
          </a:p>
        </p:txBody>
      </p:sp>
      <p:sp>
        <p:nvSpPr>
          <p:cNvPr name="Freeform 12" id="12"/>
          <p:cNvSpPr/>
          <p:nvPr/>
        </p:nvSpPr>
        <p:spPr>
          <a:xfrm flipH="false" flipV="false" rot="0">
            <a:off x="4445663" y="2718020"/>
            <a:ext cx="9396675" cy="2388985"/>
          </a:xfrm>
          <a:custGeom>
            <a:avLst/>
            <a:gdLst/>
            <a:ahLst/>
            <a:cxnLst/>
            <a:rect r="r" b="b" t="t" l="l"/>
            <a:pathLst>
              <a:path h="2388985" w="9396675">
                <a:moveTo>
                  <a:pt x="0" y="0"/>
                </a:moveTo>
                <a:lnTo>
                  <a:pt x="9396674" y="0"/>
                </a:lnTo>
                <a:lnTo>
                  <a:pt x="9396674" y="2388985"/>
                </a:lnTo>
                <a:lnTo>
                  <a:pt x="0" y="2388985"/>
                </a:lnTo>
                <a:lnTo>
                  <a:pt x="0" y="0"/>
                </a:lnTo>
                <a:close/>
              </a:path>
            </a:pathLst>
          </a:custGeom>
          <a:blipFill>
            <a:blip r:embed="rId2"/>
            <a:stretch>
              <a:fillRect l="0" t="0" r="0" b="0"/>
            </a:stretch>
          </a:blipFill>
        </p:spPr>
      </p:sp>
      <p:sp>
        <p:nvSpPr>
          <p:cNvPr name="TextBox 13" id="13"/>
          <p:cNvSpPr txBox="true"/>
          <p:nvPr/>
        </p:nvSpPr>
        <p:spPr>
          <a:xfrm rot="0">
            <a:off x="1622745" y="5586371"/>
            <a:ext cx="18288000" cy="3798570"/>
          </a:xfrm>
          <a:prstGeom prst="rect">
            <a:avLst/>
          </a:prstGeom>
        </p:spPr>
        <p:txBody>
          <a:bodyPr anchor="t" rtlCol="false" tIns="0" lIns="0" bIns="0" rIns="0">
            <a:spAutoFit/>
          </a:bodyPr>
          <a:lstStyle/>
          <a:p>
            <a:pPr>
              <a:lnSpc>
                <a:spcPts val="3779"/>
              </a:lnSpc>
            </a:pPr>
            <a:r>
              <a:rPr lang="en-US" sz="2699">
                <a:solidFill>
                  <a:srgbClr val="000000"/>
                </a:solidFill>
                <a:latin typeface="Atkinson Hyperlegible"/>
              </a:rPr>
              <a:t>Here ,</a:t>
            </a:r>
          </a:p>
          <a:p>
            <a:pPr>
              <a:lnSpc>
                <a:spcPts val="3779"/>
              </a:lnSpc>
            </a:pPr>
          </a:p>
          <a:p>
            <a:pPr marL="582928" indent="-291464" lvl="1">
              <a:lnSpc>
                <a:spcPts val="3779"/>
              </a:lnSpc>
              <a:buFont typeface="Arial"/>
              <a:buChar char="•"/>
            </a:pPr>
            <a:r>
              <a:rPr lang="en-US" sz="2699">
                <a:solidFill>
                  <a:srgbClr val="000000"/>
                </a:solidFill>
                <a:latin typeface="Atkinson Hyperlegible"/>
              </a:rPr>
              <a:t>Exponent of D ( d ) indicates the number of ones in output codeword.</a:t>
            </a:r>
          </a:p>
          <a:p>
            <a:pPr>
              <a:lnSpc>
                <a:spcPts val="3779"/>
              </a:lnSpc>
            </a:pPr>
          </a:p>
          <a:p>
            <a:pPr marL="582928" indent="-291464" lvl="1">
              <a:lnSpc>
                <a:spcPts val="3779"/>
              </a:lnSpc>
              <a:buFont typeface="Arial"/>
              <a:buChar char="•"/>
            </a:pPr>
            <a:r>
              <a:rPr lang="en-US" sz="2699">
                <a:solidFill>
                  <a:srgbClr val="000000"/>
                </a:solidFill>
                <a:latin typeface="Atkinson Hyperlegible"/>
              </a:rPr>
              <a:t>Exponent of N ( f(d) ) indicates the number of ones in input block k bits - at a time .</a:t>
            </a:r>
          </a:p>
          <a:p>
            <a:pPr>
              <a:lnSpc>
                <a:spcPts val="3779"/>
              </a:lnSpc>
            </a:pPr>
          </a:p>
          <a:p>
            <a:pPr marL="582928" indent="-291464" lvl="1">
              <a:lnSpc>
                <a:spcPts val="3779"/>
              </a:lnSpc>
              <a:buFont typeface="Arial"/>
              <a:buChar char="•"/>
            </a:pPr>
            <a:r>
              <a:rPr lang="en-US" sz="2699">
                <a:solidFill>
                  <a:srgbClr val="000000"/>
                </a:solidFill>
                <a:latin typeface="Atkinson Hyperlegible"/>
              </a:rPr>
              <a:t>Exponents of J ( g(d) ) indicates the number of branches spanned by the path.</a:t>
            </a:r>
          </a:p>
          <a:p>
            <a:pPr>
              <a:lnSpc>
                <a:spcPts val="37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20</a:t>
              </a:r>
            </a:p>
          </p:txBody>
        </p:sp>
      </p:grpSp>
      <p:sp>
        <p:nvSpPr>
          <p:cNvPr name="TextBox 10" id="10"/>
          <p:cNvSpPr txBox="true"/>
          <p:nvPr/>
        </p:nvSpPr>
        <p:spPr>
          <a:xfrm rot="0">
            <a:off x="971550" y="492850"/>
            <a:ext cx="13201459" cy="118037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Method to calculate transfer function for given encode: </a:t>
            </a:r>
          </a:p>
          <a:p>
            <a:pPr algn="ctr">
              <a:lnSpc>
                <a:spcPts val="4480"/>
              </a:lnSpc>
            </a:pPr>
          </a:p>
        </p:txBody>
      </p:sp>
      <p:sp>
        <p:nvSpPr>
          <p:cNvPr name="Freeform 11" id="11"/>
          <p:cNvSpPr/>
          <p:nvPr/>
        </p:nvSpPr>
        <p:spPr>
          <a:xfrm flipH="false" flipV="false" rot="0">
            <a:off x="2004169" y="4082454"/>
            <a:ext cx="7139831" cy="3524861"/>
          </a:xfrm>
          <a:custGeom>
            <a:avLst/>
            <a:gdLst/>
            <a:ahLst/>
            <a:cxnLst/>
            <a:rect r="r" b="b" t="t" l="l"/>
            <a:pathLst>
              <a:path h="3524861" w="7139831">
                <a:moveTo>
                  <a:pt x="0" y="0"/>
                </a:moveTo>
                <a:lnTo>
                  <a:pt x="7139831" y="0"/>
                </a:lnTo>
                <a:lnTo>
                  <a:pt x="7139831" y="3524860"/>
                </a:lnTo>
                <a:lnTo>
                  <a:pt x="0" y="3524860"/>
                </a:lnTo>
                <a:lnTo>
                  <a:pt x="0" y="0"/>
                </a:lnTo>
                <a:close/>
              </a:path>
            </a:pathLst>
          </a:custGeom>
          <a:blipFill>
            <a:blip r:embed="rId2"/>
            <a:stretch>
              <a:fillRect l="0" t="0" r="0" b="0"/>
            </a:stretch>
          </a:blipFill>
        </p:spPr>
      </p:sp>
      <p:sp>
        <p:nvSpPr>
          <p:cNvPr name="TextBox 12" id="12"/>
          <p:cNvSpPr txBox="true"/>
          <p:nvPr/>
        </p:nvSpPr>
        <p:spPr>
          <a:xfrm rot="0">
            <a:off x="971550" y="2929717"/>
            <a:ext cx="3609282" cy="537823"/>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tkinson Hyperlegible"/>
              </a:rPr>
              <a:t>Encoder :</a:t>
            </a:r>
          </a:p>
        </p:txBody>
      </p:sp>
      <p:sp>
        <p:nvSpPr>
          <p:cNvPr name="Freeform 13" id="13"/>
          <p:cNvSpPr/>
          <p:nvPr/>
        </p:nvSpPr>
        <p:spPr>
          <a:xfrm flipH="false" flipV="false" rot="0">
            <a:off x="10663456" y="4082454"/>
            <a:ext cx="7099911" cy="5716033"/>
          </a:xfrm>
          <a:custGeom>
            <a:avLst/>
            <a:gdLst/>
            <a:ahLst/>
            <a:cxnLst/>
            <a:rect r="r" b="b" t="t" l="l"/>
            <a:pathLst>
              <a:path h="5716033" w="7099911">
                <a:moveTo>
                  <a:pt x="0" y="0"/>
                </a:moveTo>
                <a:lnTo>
                  <a:pt x="7099911" y="0"/>
                </a:lnTo>
                <a:lnTo>
                  <a:pt x="7099911" y="5716033"/>
                </a:lnTo>
                <a:lnTo>
                  <a:pt x="0" y="5716033"/>
                </a:lnTo>
                <a:lnTo>
                  <a:pt x="0" y="0"/>
                </a:lnTo>
                <a:close/>
              </a:path>
            </a:pathLst>
          </a:custGeom>
          <a:blipFill>
            <a:blip r:embed="rId3"/>
            <a:stretch>
              <a:fillRect l="0" t="0" r="-3640" b="0"/>
            </a:stretch>
          </a:blipFill>
        </p:spPr>
      </p:sp>
      <p:sp>
        <p:nvSpPr>
          <p:cNvPr name="AutoShape 14" id="14"/>
          <p:cNvSpPr/>
          <p:nvPr/>
        </p:nvSpPr>
        <p:spPr>
          <a:xfrm>
            <a:off x="9900406" y="2881436"/>
            <a:ext cx="10575" cy="7405434"/>
          </a:xfrm>
          <a:prstGeom prst="line">
            <a:avLst/>
          </a:prstGeom>
          <a:ln cap="flat" w="38100">
            <a:solidFill>
              <a:srgbClr val="372A28"/>
            </a:solidFill>
            <a:prstDash val="sysDash"/>
            <a:headEnd type="none" len="sm" w="sm"/>
            <a:tailEnd type="none" len="sm" w="sm"/>
          </a:ln>
        </p:spPr>
      </p:sp>
      <p:sp>
        <p:nvSpPr>
          <p:cNvPr name="TextBox 15" id="15"/>
          <p:cNvSpPr txBox="true"/>
          <p:nvPr/>
        </p:nvSpPr>
        <p:spPr>
          <a:xfrm rot="0">
            <a:off x="8502587" y="2943755"/>
            <a:ext cx="6719062" cy="52378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tkinson Hyperlegible"/>
              </a:rPr>
              <a:t>state diagram :</a:t>
            </a:r>
          </a:p>
        </p:txBody>
      </p:sp>
      <p:sp>
        <p:nvSpPr>
          <p:cNvPr name="TextBox 16" id="16"/>
          <p:cNvSpPr txBox="true"/>
          <p:nvPr/>
        </p:nvSpPr>
        <p:spPr>
          <a:xfrm rot="0">
            <a:off x="1169983" y="1738498"/>
            <a:ext cx="9011734" cy="52378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Atkinson Hyperlegible"/>
              </a:rPr>
              <a:t>First Draw the state diagram for given encoder.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21</a:t>
              </a:r>
            </a:p>
          </p:txBody>
        </p:sp>
      </p:grpSp>
      <p:sp>
        <p:nvSpPr>
          <p:cNvPr name="TextBox 10" id="10"/>
          <p:cNvSpPr txBox="true"/>
          <p:nvPr/>
        </p:nvSpPr>
        <p:spPr>
          <a:xfrm rot="0">
            <a:off x="1091252" y="265746"/>
            <a:ext cx="13518144" cy="2276402"/>
          </a:xfrm>
          <a:prstGeom prst="rect">
            <a:avLst/>
          </a:prstGeom>
        </p:spPr>
        <p:txBody>
          <a:bodyPr anchor="t" rtlCol="false" tIns="0" lIns="0" bIns="0" rIns="0">
            <a:spAutoFit/>
          </a:bodyPr>
          <a:lstStyle/>
          <a:p>
            <a:pPr algn="ctr" marL="706819" indent="-353409" lvl="1">
              <a:lnSpc>
                <a:spcPts val="4583"/>
              </a:lnSpc>
              <a:buFont typeface="Arial"/>
              <a:buChar char="•"/>
            </a:pPr>
            <a:r>
              <a:rPr lang="en-US" sz="3273">
                <a:solidFill>
                  <a:srgbClr val="000000"/>
                </a:solidFill>
                <a:latin typeface="Atkinson Hyperlegible"/>
              </a:rPr>
              <a:t>Split state a ( zero state ) into two states a ( start ) and e ( end ) </a:t>
            </a:r>
          </a:p>
          <a:p>
            <a:pPr algn="ctr">
              <a:lnSpc>
                <a:spcPts val="4583"/>
              </a:lnSpc>
            </a:pPr>
            <a:r>
              <a:rPr lang="en-US" sz="3273">
                <a:solidFill>
                  <a:srgbClr val="000000"/>
                </a:solidFill>
                <a:latin typeface="Atkinson Hyperlegible"/>
              </a:rPr>
              <a:t> and compute weight of all branches for new state diagram.</a:t>
            </a:r>
          </a:p>
          <a:p>
            <a:pPr algn="ctr">
              <a:lnSpc>
                <a:spcPts val="4583"/>
              </a:lnSpc>
            </a:pPr>
          </a:p>
          <a:p>
            <a:pPr algn="ctr">
              <a:lnSpc>
                <a:spcPts val="4583"/>
              </a:lnSpc>
            </a:pPr>
          </a:p>
        </p:txBody>
      </p:sp>
      <p:sp>
        <p:nvSpPr>
          <p:cNvPr name="Freeform 11" id="11"/>
          <p:cNvSpPr/>
          <p:nvPr/>
        </p:nvSpPr>
        <p:spPr>
          <a:xfrm flipH="false" flipV="false" rot="0">
            <a:off x="1624325" y="1908492"/>
            <a:ext cx="14513462" cy="5145682"/>
          </a:xfrm>
          <a:custGeom>
            <a:avLst/>
            <a:gdLst/>
            <a:ahLst/>
            <a:cxnLst/>
            <a:rect r="r" b="b" t="t" l="l"/>
            <a:pathLst>
              <a:path h="5145682" w="14513462">
                <a:moveTo>
                  <a:pt x="0" y="0"/>
                </a:moveTo>
                <a:lnTo>
                  <a:pt x="14513462" y="0"/>
                </a:lnTo>
                <a:lnTo>
                  <a:pt x="14513462" y="5145682"/>
                </a:lnTo>
                <a:lnTo>
                  <a:pt x="0" y="5145682"/>
                </a:lnTo>
                <a:lnTo>
                  <a:pt x="0" y="0"/>
                </a:lnTo>
                <a:close/>
              </a:path>
            </a:pathLst>
          </a:custGeom>
          <a:blipFill>
            <a:blip r:embed="rId2"/>
            <a:stretch>
              <a:fillRect l="0" t="0" r="0" b="0"/>
            </a:stretch>
          </a:blipFill>
        </p:spPr>
      </p:sp>
      <p:sp>
        <p:nvSpPr>
          <p:cNvPr name="Freeform 12" id="12"/>
          <p:cNvSpPr/>
          <p:nvPr/>
        </p:nvSpPr>
        <p:spPr>
          <a:xfrm flipH="false" flipV="false" rot="0">
            <a:off x="2947392" y="8306730"/>
            <a:ext cx="4753905" cy="1489747"/>
          </a:xfrm>
          <a:custGeom>
            <a:avLst/>
            <a:gdLst/>
            <a:ahLst/>
            <a:cxnLst/>
            <a:rect r="r" b="b" t="t" l="l"/>
            <a:pathLst>
              <a:path h="1489747" w="4753905">
                <a:moveTo>
                  <a:pt x="0" y="0"/>
                </a:moveTo>
                <a:lnTo>
                  <a:pt x="4753905" y="0"/>
                </a:lnTo>
                <a:lnTo>
                  <a:pt x="4753905" y="1489747"/>
                </a:lnTo>
                <a:lnTo>
                  <a:pt x="0" y="1489747"/>
                </a:lnTo>
                <a:lnTo>
                  <a:pt x="0" y="0"/>
                </a:lnTo>
                <a:close/>
              </a:path>
            </a:pathLst>
          </a:custGeom>
          <a:blipFill>
            <a:blip r:embed="rId3"/>
            <a:stretch>
              <a:fillRect l="0" t="0" r="0" b="0"/>
            </a:stretch>
          </a:blipFill>
        </p:spPr>
      </p:sp>
      <p:sp>
        <p:nvSpPr>
          <p:cNvPr name="Freeform 13" id="13"/>
          <p:cNvSpPr/>
          <p:nvPr/>
        </p:nvSpPr>
        <p:spPr>
          <a:xfrm flipH="false" flipV="false" rot="0">
            <a:off x="10006973" y="8306730"/>
            <a:ext cx="4976910" cy="1439351"/>
          </a:xfrm>
          <a:custGeom>
            <a:avLst/>
            <a:gdLst/>
            <a:ahLst/>
            <a:cxnLst/>
            <a:rect r="r" b="b" t="t" l="l"/>
            <a:pathLst>
              <a:path h="1439351" w="4976910">
                <a:moveTo>
                  <a:pt x="0" y="0"/>
                </a:moveTo>
                <a:lnTo>
                  <a:pt x="4976910" y="0"/>
                </a:lnTo>
                <a:lnTo>
                  <a:pt x="4976910" y="1439351"/>
                </a:lnTo>
                <a:lnTo>
                  <a:pt x="0" y="1439351"/>
                </a:lnTo>
                <a:lnTo>
                  <a:pt x="0" y="0"/>
                </a:lnTo>
                <a:close/>
              </a:path>
            </a:pathLst>
          </a:custGeom>
          <a:blipFill>
            <a:blip r:embed="rId4"/>
            <a:stretch>
              <a:fillRect l="0" t="0" r="0" b="0"/>
            </a:stretch>
          </a:blipFill>
        </p:spPr>
      </p:sp>
      <p:sp>
        <p:nvSpPr>
          <p:cNvPr name="TextBox 14" id="14"/>
          <p:cNvSpPr txBox="true"/>
          <p:nvPr/>
        </p:nvSpPr>
        <p:spPr>
          <a:xfrm rot="0">
            <a:off x="1767633" y="7222766"/>
            <a:ext cx="7113423" cy="52378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Atkinson Hyperlegible"/>
              </a:rPr>
              <a:t>Write state equation for all states.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22</a:t>
              </a:r>
            </a:p>
          </p:txBody>
        </p:sp>
      </p:grpSp>
      <p:sp>
        <p:nvSpPr>
          <p:cNvPr name="Freeform 10" id="10"/>
          <p:cNvSpPr/>
          <p:nvPr/>
        </p:nvSpPr>
        <p:spPr>
          <a:xfrm flipH="false" flipV="false" rot="0">
            <a:off x="5156996" y="1778708"/>
            <a:ext cx="4775700" cy="1164906"/>
          </a:xfrm>
          <a:custGeom>
            <a:avLst/>
            <a:gdLst/>
            <a:ahLst/>
            <a:cxnLst/>
            <a:rect r="r" b="b" t="t" l="l"/>
            <a:pathLst>
              <a:path h="1164906" w="4775700">
                <a:moveTo>
                  <a:pt x="0" y="0"/>
                </a:moveTo>
                <a:lnTo>
                  <a:pt x="4775700" y="0"/>
                </a:lnTo>
                <a:lnTo>
                  <a:pt x="4775700" y="1164906"/>
                </a:lnTo>
                <a:lnTo>
                  <a:pt x="0" y="1164906"/>
                </a:lnTo>
                <a:lnTo>
                  <a:pt x="0" y="0"/>
                </a:lnTo>
                <a:close/>
              </a:path>
            </a:pathLst>
          </a:custGeom>
          <a:blipFill>
            <a:blip r:embed="rId2"/>
            <a:stretch>
              <a:fillRect l="0" t="0" r="0" b="0"/>
            </a:stretch>
          </a:blipFill>
        </p:spPr>
      </p:sp>
      <p:sp>
        <p:nvSpPr>
          <p:cNvPr name="Freeform 11" id="11"/>
          <p:cNvSpPr/>
          <p:nvPr/>
        </p:nvSpPr>
        <p:spPr>
          <a:xfrm flipH="false" flipV="false" rot="0">
            <a:off x="3918979" y="5326365"/>
            <a:ext cx="9333279" cy="3786863"/>
          </a:xfrm>
          <a:custGeom>
            <a:avLst/>
            <a:gdLst/>
            <a:ahLst/>
            <a:cxnLst/>
            <a:rect r="r" b="b" t="t" l="l"/>
            <a:pathLst>
              <a:path h="3786863" w="9333279">
                <a:moveTo>
                  <a:pt x="0" y="0"/>
                </a:moveTo>
                <a:lnTo>
                  <a:pt x="9333278" y="0"/>
                </a:lnTo>
                <a:lnTo>
                  <a:pt x="9333278" y="3786863"/>
                </a:lnTo>
                <a:lnTo>
                  <a:pt x="0" y="3786863"/>
                </a:lnTo>
                <a:lnTo>
                  <a:pt x="0" y="0"/>
                </a:lnTo>
                <a:close/>
              </a:path>
            </a:pathLst>
          </a:custGeom>
          <a:blipFill>
            <a:blip r:embed="rId3"/>
            <a:stretch>
              <a:fillRect l="0" t="0" r="0" b="0"/>
            </a:stretch>
          </a:blipFill>
        </p:spPr>
      </p:sp>
      <p:sp>
        <p:nvSpPr>
          <p:cNvPr name="TextBox 12" id="12"/>
          <p:cNvSpPr txBox="true"/>
          <p:nvPr/>
        </p:nvSpPr>
        <p:spPr>
          <a:xfrm rot="0">
            <a:off x="762313" y="367280"/>
            <a:ext cx="10668175" cy="695393"/>
          </a:xfrm>
          <a:prstGeom prst="rect">
            <a:avLst/>
          </a:prstGeom>
        </p:spPr>
        <p:txBody>
          <a:bodyPr anchor="t" rtlCol="false" tIns="0" lIns="0" bIns="0" rIns="0">
            <a:spAutoFit/>
          </a:bodyPr>
          <a:lstStyle/>
          <a:p>
            <a:pPr algn="ctr" marL="889668" indent="-444834" lvl="1">
              <a:lnSpc>
                <a:spcPts val="5769"/>
              </a:lnSpc>
              <a:buFont typeface="Arial"/>
              <a:buChar char="•"/>
            </a:pPr>
            <a:r>
              <a:rPr lang="en-US" sz="4120">
                <a:solidFill>
                  <a:srgbClr val="000000"/>
                </a:solidFill>
                <a:latin typeface="Atkinson Hyperlegible Bold"/>
              </a:rPr>
              <a:t>Transfer function T(D,N,J) =Xe/Xa</a:t>
            </a:r>
          </a:p>
        </p:txBody>
      </p:sp>
      <p:sp>
        <p:nvSpPr>
          <p:cNvPr name="TextBox 13" id="13"/>
          <p:cNvSpPr txBox="true"/>
          <p:nvPr/>
        </p:nvSpPr>
        <p:spPr>
          <a:xfrm rot="0">
            <a:off x="1792064" y="2081315"/>
            <a:ext cx="2804046" cy="502541"/>
          </a:xfrm>
          <a:prstGeom prst="rect">
            <a:avLst/>
          </a:prstGeom>
        </p:spPr>
        <p:txBody>
          <a:bodyPr anchor="t" rtlCol="false" tIns="0" lIns="0" bIns="0" rIns="0">
            <a:spAutoFit/>
          </a:bodyPr>
          <a:lstStyle/>
          <a:p>
            <a:pPr algn="ctr">
              <a:lnSpc>
                <a:spcPts val="4092"/>
              </a:lnSpc>
              <a:spcBef>
                <a:spcPct val="0"/>
              </a:spcBef>
            </a:pPr>
            <a:r>
              <a:rPr lang="en-US" sz="2923">
                <a:solidFill>
                  <a:srgbClr val="000000"/>
                </a:solidFill>
                <a:latin typeface="Atkinson Hyperlegible"/>
              </a:rPr>
              <a:t>After solving ,</a:t>
            </a:r>
          </a:p>
        </p:txBody>
      </p:sp>
      <p:sp>
        <p:nvSpPr>
          <p:cNvPr name="TextBox 14" id="14"/>
          <p:cNvSpPr txBox="true"/>
          <p:nvPr/>
        </p:nvSpPr>
        <p:spPr>
          <a:xfrm rot="0">
            <a:off x="1638823" y="3459603"/>
            <a:ext cx="17819160" cy="1683897"/>
          </a:xfrm>
          <a:prstGeom prst="rect">
            <a:avLst/>
          </a:prstGeom>
        </p:spPr>
        <p:txBody>
          <a:bodyPr anchor="t" rtlCol="false" tIns="0" lIns="0" bIns="0" rIns="0">
            <a:spAutoFit/>
          </a:bodyPr>
          <a:lstStyle/>
          <a:p>
            <a:pPr marL="525912" indent="-262956" lvl="1">
              <a:lnSpc>
                <a:spcPts val="3410"/>
              </a:lnSpc>
              <a:buFont typeface="Arial"/>
              <a:buChar char="•"/>
            </a:pPr>
            <a:r>
              <a:rPr lang="en-US" sz="2435">
                <a:solidFill>
                  <a:srgbClr val="000000"/>
                </a:solidFill>
                <a:latin typeface="Atkinson Hyperlegible"/>
              </a:rPr>
              <a:t>The factor J is important if we are transmitting a sequence of finite duration.</a:t>
            </a:r>
          </a:p>
          <a:p>
            <a:pPr marL="525912" indent="-262956" lvl="1">
              <a:lnSpc>
                <a:spcPts val="3410"/>
              </a:lnSpc>
              <a:buFont typeface="Arial"/>
              <a:buChar char="•"/>
            </a:pPr>
            <a:r>
              <a:rPr lang="en-US" sz="2435">
                <a:solidFill>
                  <a:srgbClr val="000000"/>
                </a:solidFill>
                <a:latin typeface="Atkinson Hyperlegible"/>
              </a:rPr>
              <a:t>If we are transmitting an infinite length sequence , we may wish to suppress the dependence of T(D,N,J) </a:t>
            </a:r>
          </a:p>
          <a:p>
            <a:pPr>
              <a:lnSpc>
                <a:spcPts val="3410"/>
              </a:lnSpc>
            </a:pPr>
            <a:r>
              <a:rPr lang="en-US" sz="2435">
                <a:solidFill>
                  <a:srgbClr val="000000"/>
                </a:solidFill>
                <a:latin typeface="Atkinson Hyperlegible"/>
              </a:rPr>
              <a:t>      </a:t>
            </a:r>
            <a:r>
              <a:rPr lang="en-US" sz="2435">
                <a:solidFill>
                  <a:srgbClr val="000000"/>
                </a:solidFill>
                <a:latin typeface="Atkinson Hyperlegible"/>
              </a:rPr>
              <a:t>on the parameter J. this can be done by putting J=1;</a:t>
            </a:r>
          </a:p>
          <a:p>
            <a:pPr>
              <a:lnSpc>
                <a:spcPts val="3410"/>
              </a:lnSpc>
            </a:pPr>
          </a:p>
        </p:txBody>
      </p:sp>
      <p:sp>
        <p:nvSpPr>
          <p:cNvPr name="TextBox 15" id="15"/>
          <p:cNvSpPr txBox="true"/>
          <p:nvPr/>
        </p:nvSpPr>
        <p:spPr>
          <a:xfrm rot="0">
            <a:off x="5156996" y="5307315"/>
            <a:ext cx="122391" cy="193529"/>
          </a:xfrm>
          <a:prstGeom prst="rect">
            <a:avLst/>
          </a:prstGeom>
        </p:spPr>
        <p:txBody>
          <a:bodyPr anchor="t" rtlCol="false" tIns="0" lIns="0" bIns="0" rIns="0">
            <a:spAutoFit/>
          </a:bodyPr>
          <a:lstStyle/>
          <a:p>
            <a:pPr algn="ctr">
              <a:lnSpc>
                <a:spcPts val="1636"/>
              </a:lnSpc>
              <a:spcBef>
                <a:spcPct val="0"/>
              </a:spcBef>
            </a:pPr>
            <a:r>
              <a:rPr lang="en-US" sz="1169">
                <a:solidFill>
                  <a:srgbClr val="000000"/>
                </a:solidFill>
                <a:latin typeface="Atkinson Hyperlegible"/>
              </a:rPr>
              <a:t>in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3094100" y="3920602"/>
            <a:ext cx="1209980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Theoretical Analysis  </a:t>
            </a:r>
          </a:p>
        </p:txBody>
      </p:sp>
      <p:sp>
        <p:nvSpPr>
          <p:cNvPr name="Freeform 3" id="3"/>
          <p:cNvSpPr/>
          <p:nvPr/>
        </p:nvSpPr>
        <p:spPr>
          <a:xfrm flipH="false" flipV="false" rot="0">
            <a:off x="126087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487449" y="1805664"/>
            <a:ext cx="16230600" cy="6501066"/>
            <a:chOff x="0" y="0"/>
            <a:chExt cx="4274726" cy="1712215"/>
          </a:xfrm>
        </p:grpSpPr>
        <p:sp>
          <p:nvSpPr>
            <p:cNvPr name="Freeform 3" id="3"/>
            <p:cNvSpPr/>
            <p:nvPr/>
          </p:nvSpPr>
          <p:spPr>
            <a:xfrm flipH="false" flipV="false" rot="0">
              <a:off x="0" y="0"/>
              <a:ext cx="4274726" cy="1712215"/>
            </a:xfrm>
            <a:custGeom>
              <a:avLst/>
              <a:gdLst/>
              <a:ahLst/>
              <a:cxnLst/>
              <a:rect r="r" b="b" t="t" l="l"/>
              <a:pathLst>
                <a:path h="1712215" w="4274726">
                  <a:moveTo>
                    <a:pt x="24327" y="0"/>
                  </a:moveTo>
                  <a:lnTo>
                    <a:pt x="4250399" y="0"/>
                  </a:lnTo>
                  <a:cubicBezTo>
                    <a:pt x="4263834" y="0"/>
                    <a:pt x="4274726" y="10891"/>
                    <a:pt x="4274726" y="24327"/>
                  </a:cubicBezTo>
                  <a:lnTo>
                    <a:pt x="4274726" y="1687888"/>
                  </a:lnTo>
                  <a:cubicBezTo>
                    <a:pt x="4274726" y="1694340"/>
                    <a:pt x="4272163" y="1700528"/>
                    <a:pt x="4267601" y="1705090"/>
                  </a:cubicBezTo>
                  <a:cubicBezTo>
                    <a:pt x="4263039" y="1709652"/>
                    <a:pt x="4256851" y="1712215"/>
                    <a:pt x="4250399" y="1712215"/>
                  </a:cubicBezTo>
                  <a:lnTo>
                    <a:pt x="24327" y="1712215"/>
                  </a:lnTo>
                  <a:cubicBezTo>
                    <a:pt x="10891" y="1712215"/>
                    <a:pt x="0" y="1701323"/>
                    <a:pt x="0" y="1687888"/>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769365"/>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In this section, we will try to estimate an upper bound for the error probability with soft decision Viterbi decoding.</a:t>
              </a:r>
            </a:p>
            <a:p>
              <a:pPr>
                <a:lnSpc>
                  <a:spcPts val="3639"/>
                </a:lnSpc>
              </a:pPr>
            </a:p>
            <a:p>
              <a:pPr marL="561336" indent="-280668" lvl="1">
                <a:lnSpc>
                  <a:spcPts val="3639"/>
                </a:lnSpc>
                <a:buFont typeface="Arial"/>
                <a:buChar char="•"/>
              </a:pPr>
              <a:r>
                <a:rPr lang="en-US" sz="2599">
                  <a:solidFill>
                    <a:srgbClr val="000000"/>
                  </a:solidFill>
                  <a:latin typeface="Atkinson Hyperlegible"/>
                </a:rPr>
                <a:t> For the simplicity of the derivation, we assume that all zero sequences are transmitted and we determine the probability of error in deciding in favor of another sequence. </a:t>
              </a:r>
            </a:p>
            <a:p>
              <a:pPr>
                <a:lnSpc>
                  <a:spcPts val="3639"/>
                </a:lnSpc>
              </a:pPr>
            </a:p>
            <a:p>
              <a:pPr marL="561336" indent="-280668" lvl="1">
                <a:lnSpc>
                  <a:spcPts val="3639"/>
                </a:lnSpc>
                <a:buFont typeface="Arial"/>
                <a:buChar char="•"/>
              </a:pPr>
              <a:r>
                <a:rPr lang="en-US" sz="2599">
                  <a:solidFill>
                    <a:srgbClr val="000000"/>
                  </a:solidFill>
                  <a:latin typeface="Atkinson Hyperlegible"/>
                </a:rPr>
                <a:t>We define        as the coded binary digit for the mth bit for the jth branch of the ith path in the trellis for convolution code, and rjm as the output of the demodulator for the corresponding mth bit of the jth branch, where rjm is:</a:t>
              </a:r>
            </a:p>
            <a:p>
              <a:pPr marL="561336" indent="-280668" lvl="1">
                <a:lnSpc>
                  <a:spcPts val="3639"/>
                </a:lnSpc>
                <a:buFont typeface="Arial"/>
                <a:buChar char="•"/>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23</a:t>
              </a:r>
            </a:p>
          </p:txBody>
        </p:sp>
      </p:grpSp>
      <p:sp>
        <p:nvSpPr>
          <p:cNvPr name="TextBox 13" id="13"/>
          <p:cNvSpPr txBox="true"/>
          <p:nvPr/>
        </p:nvSpPr>
        <p:spPr>
          <a:xfrm rot="0">
            <a:off x="2292102" y="750888"/>
            <a:ext cx="13703796" cy="778510"/>
          </a:xfrm>
          <a:prstGeom prst="rect">
            <a:avLst/>
          </a:prstGeom>
        </p:spPr>
        <p:txBody>
          <a:bodyPr anchor="t" rtlCol="false" tIns="0" lIns="0" bIns="0" rIns="0">
            <a:spAutoFit/>
          </a:bodyPr>
          <a:lstStyle/>
          <a:p>
            <a:pPr>
              <a:lnSpc>
                <a:spcPts val="6440"/>
              </a:lnSpc>
            </a:pPr>
            <a:r>
              <a:rPr lang="en-US" sz="4600">
                <a:solidFill>
                  <a:srgbClr val="000000"/>
                </a:solidFill>
                <a:latin typeface="Canva Sans Bold"/>
              </a:rPr>
              <a:t>Probability of Error For Soft Decision Decoding: </a:t>
            </a:r>
          </a:p>
        </p:txBody>
      </p:sp>
      <p:sp>
        <p:nvSpPr>
          <p:cNvPr name="Freeform 14" id="14"/>
          <p:cNvSpPr/>
          <p:nvPr/>
        </p:nvSpPr>
        <p:spPr>
          <a:xfrm flipH="false" flipV="false" rot="0">
            <a:off x="2263879" y="7042619"/>
            <a:ext cx="7338870" cy="1264112"/>
          </a:xfrm>
          <a:custGeom>
            <a:avLst/>
            <a:gdLst/>
            <a:ahLst/>
            <a:cxnLst/>
            <a:rect r="r" b="b" t="t" l="l"/>
            <a:pathLst>
              <a:path h="1264112" w="7338870">
                <a:moveTo>
                  <a:pt x="0" y="0"/>
                </a:moveTo>
                <a:lnTo>
                  <a:pt x="7338870" y="0"/>
                </a:lnTo>
                <a:lnTo>
                  <a:pt x="7338870" y="1264111"/>
                </a:lnTo>
                <a:lnTo>
                  <a:pt x="0" y="1264111"/>
                </a:lnTo>
                <a:lnTo>
                  <a:pt x="0" y="0"/>
                </a:lnTo>
                <a:close/>
              </a:path>
            </a:pathLst>
          </a:custGeom>
          <a:blipFill>
            <a:blip r:embed="rId2"/>
            <a:stretch>
              <a:fillRect l="0" t="0" r="0" b="0"/>
            </a:stretch>
          </a:blipFill>
        </p:spPr>
      </p:sp>
      <p:grpSp>
        <p:nvGrpSpPr>
          <p:cNvPr name="Group 15" id="15"/>
          <p:cNvGrpSpPr/>
          <p:nvPr/>
        </p:nvGrpSpPr>
        <p:grpSpPr>
          <a:xfrm rot="0">
            <a:off x="3670408" y="5472113"/>
            <a:ext cx="511229" cy="533457"/>
            <a:chOff x="0" y="0"/>
            <a:chExt cx="681639" cy="711276"/>
          </a:xfrm>
        </p:grpSpPr>
        <p:sp>
          <p:nvSpPr>
            <p:cNvPr name="Freeform 16" id="16"/>
            <p:cNvSpPr/>
            <p:nvPr/>
          </p:nvSpPr>
          <p:spPr>
            <a:xfrm flipH="false" flipV="false" rot="0">
              <a:off x="0" y="0"/>
              <a:ext cx="681639" cy="711276"/>
            </a:xfrm>
            <a:custGeom>
              <a:avLst/>
              <a:gdLst/>
              <a:ahLst/>
              <a:cxnLst/>
              <a:rect r="r" b="b" t="t" l="l"/>
              <a:pathLst>
                <a:path h="711276" w="681639">
                  <a:moveTo>
                    <a:pt x="0" y="0"/>
                  </a:moveTo>
                  <a:lnTo>
                    <a:pt x="681639" y="0"/>
                  </a:lnTo>
                  <a:lnTo>
                    <a:pt x="681639" y="711276"/>
                  </a:lnTo>
                  <a:lnTo>
                    <a:pt x="0" y="711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56842" y="2003239"/>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Where njm is represented as AWGN with mean 0 and variance 1, and εc is the transmitted signal energy for each code bit. </a:t>
              </a:r>
            </a:p>
            <a:p>
              <a:pPr marL="561336" indent="-280668" lvl="1">
                <a:lnSpc>
                  <a:spcPts val="3639"/>
                </a:lnSpc>
                <a:buFont typeface="Arial"/>
                <a:buChar char="•"/>
              </a:pPr>
              <a:r>
                <a:rPr lang="en-US" sz="2599">
                  <a:solidFill>
                    <a:srgbClr val="000000"/>
                  </a:solidFill>
                  <a:latin typeface="Atkinson Hyperlegible"/>
                </a:rPr>
                <a:t>The “Branch metric is defined for the jth branch of the ith path through the trellis as the logarithm of the joint probability of the sequence {rjm, m = 1, 2, 3} conditioned on the transmitted sequence {cjm, m = 1, 2, 3} for the ith path. </a:t>
              </a: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Furthermore, “Path metric” for the ith path consisting of B branches through the trellis is defined as:</a:t>
              </a: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24</a:t>
              </a:r>
            </a:p>
          </p:txBody>
        </p:sp>
      </p:grpSp>
      <p:sp>
        <p:nvSpPr>
          <p:cNvPr name="Freeform 13" id="13"/>
          <p:cNvSpPr/>
          <p:nvPr/>
        </p:nvSpPr>
        <p:spPr>
          <a:xfrm flipH="false" flipV="false" rot="0">
            <a:off x="2062398" y="5143500"/>
            <a:ext cx="5283604" cy="1358641"/>
          </a:xfrm>
          <a:custGeom>
            <a:avLst/>
            <a:gdLst/>
            <a:ahLst/>
            <a:cxnLst/>
            <a:rect r="r" b="b" t="t" l="l"/>
            <a:pathLst>
              <a:path h="1358641" w="5283604">
                <a:moveTo>
                  <a:pt x="0" y="0"/>
                </a:moveTo>
                <a:lnTo>
                  <a:pt x="5283604" y="0"/>
                </a:lnTo>
                <a:lnTo>
                  <a:pt x="5283604" y="1358641"/>
                </a:lnTo>
                <a:lnTo>
                  <a:pt x="0" y="1358641"/>
                </a:lnTo>
                <a:lnTo>
                  <a:pt x="0" y="0"/>
                </a:lnTo>
                <a:close/>
              </a:path>
            </a:pathLst>
          </a:custGeom>
          <a:blipFill>
            <a:blip r:embed="rId2"/>
            <a:stretch>
              <a:fillRect l="0" t="0" r="0" b="0"/>
            </a:stretch>
          </a:blipFill>
        </p:spPr>
      </p:sp>
      <p:sp>
        <p:nvSpPr>
          <p:cNvPr name="Freeform 14" id="14"/>
          <p:cNvSpPr/>
          <p:nvPr/>
        </p:nvSpPr>
        <p:spPr>
          <a:xfrm flipH="false" flipV="false" rot="0">
            <a:off x="2062398" y="7289441"/>
            <a:ext cx="3680952" cy="1685459"/>
          </a:xfrm>
          <a:custGeom>
            <a:avLst/>
            <a:gdLst/>
            <a:ahLst/>
            <a:cxnLst/>
            <a:rect r="r" b="b" t="t" l="l"/>
            <a:pathLst>
              <a:path h="1685459" w="3680952">
                <a:moveTo>
                  <a:pt x="0" y="0"/>
                </a:moveTo>
                <a:lnTo>
                  <a:pt x="3680952" y="0"/>
                </a:lnTo>
                <a:lnTo>
                  <a:pt x="3680952" y="1685459"/>
                </a:lnTo>
                <a:lnTo>
                  <a:pt x="0" y="1685459"/>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169983" y="621025"/>
            <a:ext cx="16835333" cy="9422388"/>
            <a:chOff x="0" y="0"/>
            <a:chExt cx="4433997" cy="2481616"/>
          </a:xfrm>
        </p:grpSpPr>
        <p:sp>
          <p:nvSpPr>
            <p:cNvPr name="Freeform 3" id="3"/>
            <p:cNvSpPr/>
            <p:nvPr/>
          </p:nvSpPr>
          <p:spPr>
            <a:xfrm flipH="false" flipV="false" rot="0">
              <a:off x="0" y="0"/>
              <a:ext cx="4433997" cy="2481617"/>
            </a:xfrm>
            <a:custGeom>
              <a:avLst/>
              <a:gdLst/>
              <a:ahLst/>
              <a:cxnLst/>
              <a:rect r="r" b="b" t="t" l="l"/>
              <a:pathLst>
                <a:path h="2481617" w="4433997">
                  <a:moveTo>
                    <a:pt x="23453" y="0"/>
                  </a:moveTo>
                  <a:lnTo>
                    <a:pt x="4410544" y="0"/>
                  </a:lnTo>
                  <a:cubicBezTo>
                    <a:pt x="4423497" y="0"/>
                    <a:pt x="4433997" y="10500"/>
                    <a:pt x="4433997" y="23453"/>
                  </a:cubicBezTo>
                  <a:lnTo>
                    <a:pt x="4433997" y="2458164"/>
                  </a:lnTo>
                  <a:cubicBezTo>
                    <a:pt x="4433997" y="2464384"/>
                    <a:pt x="4431526" y="2470349"/>
                    <a:pt x="4427128" y="2474747"/>
                  </a:cubicBezTo>
                  <a:cubicBezTo>
                    <a:pt x="4422730" y="2479146"/>
                    <a:pt x="4416765" y="2481617"/>
                    <a:pt x="4410544" y="2481617"/>
                  </a:cubicBezTo>
                  <a:lnTo>
                    <a:pt x="23453" y="2481617"/>
                  </a:lnTo>
                  <a:cubicBezTo>
                    <a:pt x="17233" y="2481617"/>
                    <a:pt x="11267" y="2479146"/>
                    <a:pt x="6869" y="2474747"/>
                  </a:cubicBezTo>
                  <a:cubicBezTo>
                    <a:pt x="2471" y="2470349"/>
                    <a:pt x="0" y="2464384"/>
                    <a:pt x="0" y="2458164"/>
                  </a:cubicBezTo>
                  <a:lnTo>
                    <a:pt x="0" y="23453"/>
                  </a:lnTo>
                  <a:cubicBezTo>
                    <a:pt x="0" y="17233"/>
                    <a:pt x="2471" y="11267"/>
                    <a:pt x="6869" y="6869"/>
                  </a:cubicBezTo>
                  <a:cubicBezTo>
                    <a:pt x="11267" y="2471"/>
                    <a:pt x="17233" y="0"/>
                    <a:pt x="23453" y="0"/>
                  </a:cubicBezTo>
                  <a:close/>
                </a:path>
              </a:pathLst>
            </a:custGeom>
            <a:solidFill>
              <a:srgbClr val="FFF4EA"/>
            </a:solidFill>
          </p:spPr>
        </p:sp>
        <p:sp>
          <p:nvSpPr>
            <p:cNvPr name="TextBox 4" id="4"/>
            <p:cNvSpPr txBox="true"/>
            <p:nvPr/>
          </p:nvSpPr>
          <p:spPr>
            <a:xfrm>
              <a:off x="0" y="-57150"/>
              <a:ext cx="4433997" cy="2538766"/>
            </a:xfrm>
            <a:prstGeom prst="rect">
              <a:avLst/>
            </a:prstGeom>
          </p:spPr>
          <p:txBody>
            <a:bodyPr anchor="ctr" rtlCol="false" tIns="50800" lIns="50800" bIns="50800" rIns="50800"/>
            <a:lstStyle/>
            <a:p>
              <a:pPr algn="just" marL="626104" indent="-313052" lvl="1">
                <a:lnSpc>
                  <a:spcPts val="4059"/>
                </a:lnSpc>
                <a:buFont typeface="Arial"/>
                <a:buChar char="•"/>
              </a:pPr>
              <a:r>
                <a:rPr lang="en-US" sz="2899">
                  <a:solidFill>
                    <a:srgbClr val="000000"/>
                  </a:solidFill>
                  <a:latin typeface="Atkinson Hyperlegible"/>
                </a:rPr>
                <a:t>For the soft decision decoding, the channel adds AWGN to the signal.</a:t>
              </a:r>
            </a:p>
            <a:p>
              <a:pPr algn="just" marL="626104" indent="-313052" lvl="1">
                <a:lnSpc>
                  <a:spcPts val="4059"/>
                </a:lnSpc>
                <a:buFont typeface="Arial"/>
                <a:buChar char="•"/>
              </a:pPr>
              <a:r>
                <a:rPr lang="en-US" sz="2899">
                  <a:solidFill>
                    <a:srgbClr val="000000"/>
                  </a:solidFill>
                  <a:latin typeface="Atkinson Hyperlegible"/>
                </a:rPr>
                <a:t>Probability of getting r (i) jm given c (i) jm is equal to probability of noise equal to</a:t>
              </a:r>
            </a:p>
            <a:p>
              <a:pPr algn="just">
                <a:lnSpc>
                  <a:spcPts val="4059"/>
                </a:lnSpc>
              </a:pPr>
            </a:p>
            <a:p>
              <a:pPr algn="just">
                <a:lnSpc>
                  <a:spcPts val="4059"/>
                </a:lnSpc>
              </a:pPr>
            </a:p>
            <a:p>
              <a:pPr algn="just">
                <a:lnSpc>
                  <a:spcPts val="4059"/>
                </a:lnSpc>
              </a:pPr>
            </a:p>
            <a:p>
              <a:pPr algn="just">
                <a:lnSpc>
                  <a:spcPts val="4059"/>
                </a:lnSpc>
              </a:pPr>
            </a:p>
            <a:p>
              <a:pPr algn="just" marL="626104" indent="-313052" lvl="1">
                <a:lnSpc>
                  <a:spcPts val="4059"/>
                </a:lnSpc>
                <a:buFont typeface="Arial"/>
                <a:buChar char="•"/>
              </a:pPr>
              <a:r>
                <a:rPr lang="en-US" sz="2899">
                  <a:solidFill>
                    <a:srgbClr val="000000"/>
                  </a:solidFill>
                  <a:latin typeface="Atkinson Hyperlegible"/>
                </a:rPr>
                <a:t>Since noise is normally distributed, we can directly compute it using the formula for the probability density function of a normally distributed variable. </a:t>
              </a:r>
            </a:p>
            <a:p>
              <a:pPr algn="just">
                <a:lnSpc>
                  <a:spcPts val="4059"/>
                </a:lnSpc>
              </a:pPr>
            </a:p>
            <a:p>
              <a:pPr algn="just">
                <a:lnSpc>
                  <a:spcPts val="4059"/>
                </a:lnSpc>
              </a:pPr>
            </a:p>
            <a:p>
              <a:pPr algn="just">
                <a:lnSpc>
                  <a:spcPts val="4059"/>
                </a:lnSpc>
              </a:pPr>
            </a:p>
            <a:p>
              <a:pPr algn="just">
                <a:lnSpc>
                  <a:spcPts val="4059"/>
                </a:lnSpc>
              </a:pPr>
            </a:p>
            <a:p>
              <a:pPr algn="just">
                <a:lnSpc>
                  <a:spcPts val="4059"/>
                </a:lnSpc>
              </a:pPr>
            </a:p>
            <a:p>
              <a:pPr algn="just">
                <a:lnSpc>
                  <a:spcPts val="4059"/>
                </a:lnSpc>
              </a:pPr>
              <a:r>
                <a:rPr lang="en-US" sz="2899">
                  <a:solidFill>
                    <a:srgbClr val="000000"/>
                  </a:solidFill>
                  <a:latin typeface="Atkinson Hyperlegible"/>
                </a:rPr>
                <a:t>                                                                                                                                                                                            </a:t>
              </a: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25</a:t>
              </a:r>
            </a:p>
          </p:txBody>
        </p:sp>
      </p:grpSp>
      <p:sp>
        <p:nvSpPr>
          <p:cNvPr name="Freeform 13" id="13"/>
          <p:cNvSpPr/>
          <p:nvPr/>
        </p:nvSpPr>
        <p:spPr>
          <a:xfrm flipH="false" flipV="false" rot="0">
            <a:off x="1974530" y="6051978"/>
            <a:ext cx="11938499" cy="2847501"/>
          </a:xfrm>
          <a:custGeom>
            <a:avLst/>
            <a:gdLst/>
            <a:ahLst/>
            <a:cxnLst/>
            <a:rect r="r" b="b" t="t" l="l"/>
            <a:pathLst>
              <a:path h="2847501" w="11938499">
                <a:moveTo>
                  <a:pt x="0" y="0"/>
                </a:moveTo>
                <a:lnTo>
                  <a:pt x="11938498" y="0"/>
                </a:lnTo>
                <a:lnTo>
                  <a:pt x="11938498" y="2847501"/>
                </a:lnTo>
                <a:lnTo>
                  <a:pt x="0" y="2847501"/>
                </a:lnTo>
                <a:lnTo>
                  <a:pt x="0" y="0"/>
                </a:lnTo>
                <a:close/>
              </a:path>
            </a:pathLst>
          </a:custGeom>
          <a:blipFill>
            <a:blip r:embed="rId2"/>
            <a:stretch>
              <a:fillRect l="0" t="0" r="0" b="0"/>
            </a:stretch>
          </a:blipFill>
        </p:spPr>
      </p:sp>
      <p:sp>
        <p:nvSpPr>
          <p:cNvPr name="Freeform 14" id="14"/>
          <p:cNvSpPr/>
          <p:nvPr/>
        </p:nvSpPr>
        <p:spPr>
          <a:xfrm flipH="false" flipV="false" rot="0">
            <a:off x="2183289" y="2923350"/>
            <a:ext cx="11520980" cy="1123998"/>
          </a:xfrm>
          <a:custGeom>
            <a:avLst/>
            <a:gdLst/>
            <a:ahLst/>
            <a:cxnLst/>
            <a:rect r="r" b="b" t="t" l="l"/>
            <a:pathLst>
              <a:path h="1123998" w="11520980">
                <a:moveTo>
                  <a:pt x="0" y="0"/>
                </a:moveTo>
                <a:lnTo>
                  <a:pt x="11520980" y="0"/>
                </a:lnTo>
                <a:lnTo>
                  <a:pt x="11520980" y="1123998"/>
                </a:lnTo>
                <a:lnTo>
                  <a:pt x="0" y="1123998"/>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56842" y="2003239"/>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Correlation metric for the ith path is defined as sum of branch metric for that path.</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Suppose i=0 is all zero path and i=1 is another path that merge with all zero path after some transitions.</a:t>
              </a: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26</a:t>
              </a:r>
            </a:p>
          </p:txBody>
        </p:sp>
      </p:grpSp>
      <p:sp>
        <p:nvSpPr>
          <p:cNvPr name="Freeform 13" id="13"/>
          <p:cNvSpPr/>
          <p:nvPr/>
        </p:nvSpPr>
        <p:spPr>
          <a:xfrm flipH="false" flipV="false" rot="0">
            <a:off x="1634788" y="2923350"/>
            <a:ext cx="11925539" cy="2870095"/>
          </a:xfrm>
          <a:custGeom>
            <a:avLst/>
            <a:gdLst/>
            <a:ahLst/>
            <a:cxnLst/>
            <a:rect r="r" b="b" t="t" l="l"/>
            <a:pathLst>
              <a:path h="2870095" w="11925539">
                <a:moveTo>
                  <a:pt x="0" y="0"/>
                </a:moveTo>
                <a:lnTo>
                  <a:pt x="11925539" y="0"/>
                </a:lnTo>
                <a:lnTo>
                  <a:pt x="11925539" y="2870096"/>
                </a:lnTo>
                <a:lnTo>
                  <a:pt x="0" y="2870096"/>
                </a:lnTo>
                <a:lnTo>
                  <a:pt x="0" y="0"/>
                </a:lnTo>
                <a:close/>
              </a:path>
            </a:pathLst>
          </a:custGeom>
          <a:blipFill>
            <a:blip r:embed="rId2"/>
            <a:stretch>
              <a:fillRect l="0" t="0" r="0" b="0"/>
            </a:stretch>
          </a:blipFill>
        </p:spPr>
      </p:sp>
      <p:sp>
        <p:nvSpPr>
          <p:cNvPr name="TextBox 14" id="14"/>
          <p:cNvSpPr txBox="true"/>
          <p:nvPr/>
        </p:nvSpPr>
        <p:spPr>
          <a:xfrm rot="0">
            <a:off x="5906765" y="537527"/>
            <a:ext cx="645542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Correlation Metric :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9706773" y="4435676"/>
            <a:ext cx="3102537" cy="1608438"/>
          </a:xfrm>
          <a:custGeom>
            <a:avLst/>
            <a:gdLst/>
            <a:ahLst/>
            <a:cxnLst/>
            <a:rect r="r" b="b" t="t" l="l"/>
            <a:pathLst>
              <a:path h="1608438" w="3102537">
                <a:moveTo>
                  <a:pt x="0" y="0"/>
                </a:moveTo>
                <a:lnTo>
                  <a:pt x="3102537" y="0"/>
                </a:lnTo>
                <a:lnTo>
                  <a:pt x="3102537" y="1608438"/>
                </a:lnTo>
                <a:lnTo>
                  <a:pt x="0" y="1608438"/>
                </a:lnTo>
                <a:lnTo>
                  <a:pt x="0" y="0"/>
                </a:lnTo>
                <a:close/>
              </a:path>
            </a:pathLst>
          </a:custGeom>
          <a:blipFill>
            <a:blip r:embed="rId2"/>
            <a:stretch>
              <a:fillRect l="0" t="-11944" r="0" b="-10873"/>
            </a:stretch>
          </a:blipFill>
        </p:spPr>
      </p:sp>
      <p:sp>
        <p:nvSpPr>
          <p:cNvPr name="Freeform 3" id="3"/>
          <p:cNvSpPr/>
          <p:nvPr/>
        </p:nvSpPr>
        <p:spPr>
          <a:xfrm flipH="false" flipV="false" rot="0">
            <a:off x="1746905" y="4358560"/>
            <a:ext cx="3398218" cy="1724112"/>
          </a:xfrm>
          <a:custGeom>
            <a:avLst/>
            <a:gdLst/>
            <a:ahLst/>
            <a:cxnLst/>
            <a:rect r="r" b="b" t="t" l="l"/>
            <a:pathLst>
              <a:path h="1724112" w="3398218">
                <a:moveTo>
                  <a:pt x="0" y="0"/>
                </a:moveTo>
                <a:lnTo>
                  <a:pt x="3398218" y="0"/>
                </a:lnTo>
                <a:lnTo>
                  <a:pt x="3398218" y="1724112"/>
                </a:lnTo>
                <a:lnTo>
                  <a:pt x="0" y="1724112"/>
                </a:lnTo>
                <a:lnTo>
                  <a:pt x="0" y="0"/>
                </a:lnTo>
                <a:close/>
              </a:path>
            </a:pathLst>
          </a:custGeom>
          <a:blipFill>
            <a:blip r:embed="rId3"/>
            <a:stretch>
              <a:fillRect l="0" t="-4765" r="0" b="-4765"/>
            </a:stretch>
          </a:blipFill>
        </p:spPr>
      </p:sp>
      <p:sp>
        <p:nvSpPr>
          <p:cNvPr name="Freeform 4" id="4"/>
          <p:cNvSpPr/>
          <p:nvPr/>
        </p:nvSpPr>
        <p:spPr>
          <a:xfrm flipH="false" flipV="false" rot="0">
            <a:off x="7641929" y="2030359"/>
            <a:ext cx="4129689" cy="1724112"/>
          </a:xfrm>
          <a:custGeom>
            <a:avLst/>
            <a:gdLst/>
            <a:ahLst/>
            <a:cxnLst/>
            <a:rect r="r" b="b" t="t" l="l"/>
            <a:pathLst>
              <a:path h="1724112" w="4129689">
                <a:moveTo>
                  <a:pt x="0" y="0"/>
                </a:moveTo>
                <a:lnTo>
                  <a:pt x="4129688" y="0"/>
                </a:lnTo>
                <a:lnTo>
                  <a:pt x="4129688" y="1724112"/>
                </a:lnTo>
                <a:lnTo>
                  <a:pt x="0" y="1724112"/>
                </a:lnTo>
                <a:lnTo>
                  <a:pt x="0" y="0"/>
                </a:lnTo>
                <a:close/>
              </a:path>
            </a:pathLst>
          </a:custGeom>
          <a:blipFill>
            <a:blip r:embed="rId4"/>
            <a:stretch>
              <a:fillRect l="-10162" t="-14205" r="-11385" b="-21537"/>
            </a:stretch>
          </a:blipFill>
        </p:spPr>
      </p:sp>
      <p:sp>
        <p:nvSpPr>
          <p:cNvPr name="Freeform 5" id="5"/>
          <p:cNvSpPr/>
          <p:nvPr/>
        </p:nvSpPr>
        <p:spPr>
          <a:xfrm flipH="false" flipV="false" rot="0">
            <a:off x="13188701" y="4435676"/>
            <a:ext cx="3900273" cy="1646996"/>
          </a:xfrm>
          <a:custGeom>
            <a:avLst/>
            <a:gdLst/>
            <a:ahLst/>
            <a:cxnLst/>
            <a:rect r="r" b="b" t="t" l="l"/>
            <a:pathLst>
              <a:path h="1646996" w="3900273">
                <a:moveTo>
                  <a:pt x="0" y="0"/>
                </a:moveTo>
                <a:lnTo>
                  <a:pt x="3900273" y="0"/>
                </a:lnTo>
                <a:lnTo>
                  <a:pt x="3900273" y="1646996"/>
                </a:lnTo>
                <a:lnTo>
                  <a:pt x="0" y="1646996"/>
                </a:lnTo>
                <a:lnTo>
                  <a:pt x="0" y="0"/>
                </a:lnTo>
                <a:close/>
              </a:path>
            </a:pathLst>
          </a:custGeom>
          <a:blipFill>
            <a:blip r:embed="rId5"/>
            <a:stretch>
              <a:fillRect l="-6388" t="-4394" r="-14448" b="-10517"/>
            </a:stretch>
          </a:blipFill>
        </p:spPr>
      </p:sp>
      <p:sp>
        <p:nvSpPr>
          <p:cNvPr name="Freeform 6" id="6"/>
          <p:cNvSpPr/>
          <p:nvPr/>
        </p:nvSpPr>
        <p:spPr>
          <a:xfrm flipH="false" flipV="false" rot="0">
            <a:off x="5680582" y="4435676"/>
            <a:ext cx="3736909" cy="1646996"/>
          </a:xfrm>
          <a:custGeom>
            <a:avLst/>
            <a:gdLst/>
            <a:ahLst/>
            <a:cxnLst/>
            <a:rect r="r" b="b" t="t" l="l"/>
            <a:pathLst>
              <a:path h="1646996" w="3736909">
                <a:moveTo>
                  <a:pt x="0" y="0"/>
                </a:moveTo>
                <a:lnTo>
                  <a:pt x="3736909" y="0"/>
                </a:lnTo>
                <a:lnTo>
                  <a:pt x="3736909" y="1646996"/>
                </a:lnTo>
                <a:lnTo>
                  <a:pt x="0" y="1646996"/>
                </a:lnTo>
                <a:lnTo>
                  <a:pt x="0" y="0"/>
                </a:lnTo>
                <a:close/>
              </a:path>
            </a:pathLst>
          </a:custGeom>
          <a:blipFill>
            <a:blip r:embed="rId6"/>
            <a:stretch>
              <a:fillRect l="0" t="-7902" r="0" b="-7902"/>
            </a:stretch>
          </a:blipFill>
        </p:spPr>
      </p:sp>
      <p:sp>
        <p:nvSpPr>
          <p:cNvPr name="Freeform 7" id="7"/>
          <p:cNvSpPr/>
          <p:nvPr/>
        </p:nvSpPr>
        <p:spPr>
          <a:xfrm flipH="false" flipV="false" rot="-5400000">
            <a:off x="13760043" y="425540"/>
            <a:ext cx="1724112" cy="4933750"/>
          </a:xfrm>
          <a:custGeom>
            <a:avLst/>
            <a:gdLst/>
            <a:ahLst/>
            <a:cxnLst/>
            <a:rect r="r" b="b" t="t" l="l"/>
            <a:pathLst>
              <a:path h="4933750" w="1724112">
                <a:moveTo>
                  <a:pt x="0" y="0"/>
                </a:moveTo>
                <a:lnTo>
                  <a:pt x="1724112" y="0"/>
                </a:lnTo>
                <a:lnTo>
                  <a:pt x="1724112" y="4933750"/>
                </a:lnTo>
                <a:lnTo>
                  <a:pt x="0" y="4933750"/>
                </a:lnTo>
                <a:lnTo>
                  <a:pt x="0" y="0"/>
                </a:lnTo>
                <a:close/>
              </a:path>
            </a:pathLst>
          </a:custGeom>
          <a:blipFill>
            <a:blip r:embed="rId7"/>
            <a:stretch>
              <a:fillRect l="-25971" t="0" r="-25971" b="-4452"/>
            </a:stretch>
          </a:blipFill>
        </p:spPr>
      </p:sp>
      <p:sp>
        <p:nvSpPr>
          <p:cNvPr name="Freeform 8" id="8"/>
          <p:cNvSpPr/>
          <p:nvPr/>
        </p:nvSpPr>
        <p:spPr>
          <a:xfrm flipH="false" flipV="false" rot="0">
            <a:off x="5680582" y="6554507"/>
            <a:ext cx="3490731" cy="1724112"/>
          </a:xfrm>
          <a:custGeom>
            <a:avLst/>
            <a:gdLst/>
            <a:ahLst/>
            <a:cxnLst/>
            <a:rect r="r" b="b" t="t" l="l"/>
            <a:pathLst>
              <a:path h="1724112" w="3490731">
                <a:moveTo>
                  <a:pt x="0" y="0"/>
                </a:moveTo>
                <a:lnTo>
                  <a:pt x="3490732" y="0"/>
                </a:lnTo>
                <a:lnTo>
                  <a:pt x="3490732" y="1724112"/>
                </a:lnTo>
                <a:lnTo>
                  <a:pt x="0" y="1724112"/>
                </a:lnTo>
                <a:lnTo>
                  <a:pt x="0" y="0"/>
                </a:lnTo>
                <a:close/>
              </a:path>
            </a:pathLst>
          </a:custGeom>
          <a:blipFill>
            <a:blip r:embed="rId8"/>
            <a:stretch>
              <a:fillRect l="-11256" t="-347" r="0" b="-347"/>
            </a:stretch>
          </a:blipFill>
        </p:spPr>
      </p:sp>
      <p:sp>
        <p:nvSpPr>
          <p:cNvPr name="Freeform 9" id="9"/>
          <p:cNvSpPr/>
          <p:nvPr/>
        </p:nvSpPr>
        <p:spPr>
          <a:xfrm flipH="false" flipV="false" rot="0">
            <a:off x="9706773" y="6553179"/>
            <a:ext cx="3481928" cy="1722754"/>
          </a:xfrm>
          <a:custGeom>
            <a:avLst/>
            <a:gdLst/>
            <a:ahLst/>
            <a:cxnLst/>
            <a:rect r="r" b="b" t="t" l="l"/>
            <a:pathLst>
              <a:path h="1722754" w="3481928">
                <a:moveTo>
                  <a:pt x="0" y="0"/>
                </a:moveTo>
                <a:lnTo>
                  <a:pt x="3481928" y="0"/>
                </a:lnTo>
                <a:lnTo>
                  <a:pt x="3481928" y="1722754"/>
                </a:lnTo>
                <a:lnTo>
                  <a:pt x="0" y="1722754"/>
                </a:lnTo>
                <a:lnTo>
                  <a:pt x="0" y="0"/>
                </a:lnTo>
                <a:close/>
              </a:path>
            </a:pathLst>
          </a:custGeom>
          <a:blipFill>
            <a:blip r:embed="rId9"/>
            <a:stretch>
              <a:fillRect l="0" t="-1603" r="-7501" b="-1603"/>
            </a:stretch>
          </a:blipFill>
        </p:spPr>
      </p:sp>
      <p:sp>
        <p:nvSpPr>
          <p:cNvPr name="Freeform 10" id="10"/>
          <p:cNvSpPr/>
          <p:nvPr/>
        </p:nvSpPr>
        <p:spPr>
          <a:xfrm flipH="false" flipV="false" rot="0">
            <a:off x="13722101" y="6605631"/>
            <a:ext cx="3366873" cy="1728126"/>
          </a:xfrm>
          <a:custGeom>
            <a:avLst/>
            <a:gdLst/>
            <a:ahLst/>
            <a:cxnLst/>
            <a:rect r="r" b="b" t="t" l="l"/>
            <a:pathLst>
              <a:path h="1728126" w="3366873">
                <a:moveTo>
                  <a:pt x="0" y="0"/>
                </a:moveTo>
                <a:lnTo>
                  <a:pt x="3366873" y="0"/>
                </a:lnTo>
                <a:lnTo>
                  <a:pt x="3366873" y="1728126"/>
                </a:lnTo>
                <a:lnTo>
                  <a:pt x="0" y="1728126"/>
                </a:lnTo>
                <a:lnTo>
                  <a:pt x="0" y="0"/>
                </a:lnTo>
                <a:close/>
              </a:path>
            </a:pathLst>
          </a:custGeom>
          <a:blipFill>
            <a:blip r:embed="rId10"/>
            <a:stretch>
              <a:fillRect l="0" t="-12995" r="0" b="-34929"/>
            </a:stretch>
          </a:blipFill>
        </p:spPr>
      </p:sp>
      <p:sp>
        <p:nvSpPr>
          <p:cNvPr name="Freeform 11" id="11"/>
          <p:cNvSpPr/>
          <p:nvPr/>
        </p:nvSpPr>
        <p:spPr>
          <a:xfrm flipH="false" flipV="false" rot="0">
            <a:off x="1894933" y="2030359"/>
            <a:ext cx="5347245" cy="1720555"/>
          </a:xfrm>
          <a:custGeom>
            <a:avLst/>
            <a:gdLst/>
            <a:ahLst/>
            <a:cxnLst/>
            <a:rect r="r" b="b" t="t" l="l"/>
            <a:pathLst>
              <a:path h="1720555" w="5347245">
                <a:moveTo>
                  <a:pt x="0" y="0"/>
                </a:moveTo>
                <a:lnTo>
                  <a:pt x="5347245" y="0"/>
                </a:lnTo>
                <a:lnTo>
                  <a:pt x="5347245" y="1720555"/>
                </a:lnTo>
                <a:lnTo>
                  <a:pt x="0" y="1720555"/>
                </a:lnTo>
                <a:lnTo>
                  <a:pt x="0" y="0"/>
                </a:lnTo>
                <a:close/>
              </a:path>
            </a:pathLst>
          </a:custGeom>
          <a:blipFill>
            <a:blip r:embed="rId11"/>
            <a:stretch>
              <a:fillRect l="-5248" t="-9806" r="-6620" b="0"/>
            </a:stretch>
          </a:blipFill>
        </p:spPr>
      </p:sp>
      <p:sp>
        <p:nvSpPr>
          <p:cNvPr name="Freeform 12" id="12"/>
          <p:cNvSpPr/>
          <p:nvPr/>
        </p:nvSpPr>
        <p:spPr>
          <a:xfrm flipH="false" flipV="false" rot="0">
            <a:off x="1746905" y="6605631"/>
            <a:ext cx="3398218" cy="1672988"/>
          </a:xfrm>
          <a:custGeom>
            <a:avLst/>
            <a:gdLst/>
            <a:ahLst/>
            <a:cxnLst/>
            <a:rect r="r" b="b" t="t" l="l"/>
            <a:pathLst>
              <a:path h="1672988" w="3398218">
                <a:moveTo>
                  <a:pt x="0" y="0"/>
                </a:moveTo>
                <a:lnTo>
                  <a:pt x="3398218" y="0"/>
                </a:lnTo>
                <a:lnTo>
                  <a:pt x="3398218" y="1672988"/>
                </a:lnTo>
                <a:lnTo>
                  <a:pt x="0" y="1672988"/>
                </a:lnTo>
                <a:lnTo>
                  <a:pt x="0" y="0"/>
                </a:lnTo>
                <a:close/>
              </a:path>
            </a:pathLst>
          </a:custGeom>
          <a:blipFill>
            <a:blip r:embed="rId12"/>
            <a:stretch>
              <a:fillRect l="-18168" t="0" r="-14664" b="0"/>
            </a:stretch>
          </a:blipFill>
        </p:spPr>
      </p:sp>
      <p:sp>
        <p:nvSpPr>
          <p:cNvPr name="TextBox 13" id="13"/>
          <p:cNvSpPr txBox="true"/>
          <p:nvPr/>
        </p:nvSpPr>
        <p:spPr>
          <a:xfrm rot="0">
            <a:off x="7242178" y="537527"/>
            <a:ext cx="4205559"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Atkinson Hyperlegible Bold"/>
              </a:rPr>
              <a:t>Signatures</a:t>
            </a:r>
          </a:p>
        </p:txBody>
      </p:sp>
      <p:sp>
        <p:nvSpPr>
          <p:cNvPr name="TextBox 14" id="1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grpSp>
        <p:nvGrpSpPr>
          <p:cNvPr name="Group 15" id="15"/>
          <p:cNvGrpSpPr/>
          <p:nvPr/>
        </p:nvGrpSpPr>
        <p:grpSpPr>
          <a:xfrm rot="0">
            <a:off x="15859155" y="0"/>
            <a:ext cx="1562612" cy="1673225"/>
            <a:chOff x="0" y="0"/>
            <a:chExt cx="2083482" cy="2230967"/>
          </a:xfrm>
        </p:grpSpPr>
        <p:grpSp>
          <p:nvGrpSpPr>
            <p:cNvPr name="Group 16" id="16"/>
            <p:cNvGrpSpPr/>
            <p:nvPr/>
          </p:nvGrpSpPr>
          <p:grpSpPr>
            <a:xfrm rot="0">
              <a:off x="75599" y="0"/>
              <a:ext cx="1932284" cy="2230967"/>
              <a:chOff x="0" y="0"/>
              <a:chExt cx="703982" cy="812800"/>
            </a:xfrm>
          </p:grpSpPr>
          <p:sp>
            <p:nvSpPr>
              <p:cNvPr name="Freeform 17" id="1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8" id="1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1</a:t>
              </a:r>
            </a:p>
          </p:txBody>
        </p:sp>
      </p:grpSp>
      <p:sp>
        <p:nvSpPr>
          <p:cNvPr name="AutoShape 20" id="20"/>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AutoShape 21" id="21"/>
          <p:cNvSpPr/>
          <p:nvPr/>
        </p:nvSpPr>
        <p:spPr>
          <a:xfrm flipH="true" flipV="true">
            <a:off x="1095375" y="7289441"/>
            <a:ext cx="5403" cy="2997456"/>
          </a:xfrm>
          <a:prstGeom prst="line">
            <a:avLst/>
          </a:prstGeom>
          <a:ln cap="flat" w="114300">
            <a:solidFill>
              <a:srgbClr val="372A28"/>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169983" y="1172014"/>
            <a:ext cx="16230600" cy="11518285"/>
            <a:chOff x="0" y="0"/>
            <a:chExt cx="4274726" cy="3033622"/>
          </a:xfrm>
        </p:grpSpPr>
        <p:sp>
          <p:nvSpPr>
            <p:cNvPr name="Freeform 3" id="3"/>
            <p:cNvSpPr/>
            <p:nvPr/>
          </p:nvSpPr>
          <p:spPr>
            <a:xfrm flipH="false" flipV="false" rot="0">
              <a:off x="0" y="0"/>
              <a:ext cx="4274726" cy="3033622"/>
            </a:xfrm>
            <a:custGeom>
              <a:avLst/>
              <a:gdLst/>
              <a:ahLst/>
              <a:cxnLst/>
              <a:rect r="r" b="b" t="t" l="l"/>
              <a:pathLst>
                <a:path h="3033622" w="4274726">
                  <a:moveTo>
                    <a:pt x="0" y="0"/>
                  </a:moveTo>
                  <a:lnTo>
                    <a:pt x="4274726" y="0"/>
                  </a:lnTo>
                  <a:lnTo>
                    <a:pt x="4274726" y="3033622"/>
                  </a:lnTo>
                  <a:lnTo>
                    <a:pt x="0" y="3033622"/>
                  </a:lnTo>
                  <a:close/>
                </a:path>
              </a:pathLst>
            </a:custGeom>
            <a:solidFill>
              <a:srgbClr val="FFF4EA"/>
            </a:solidFill>
            <a:ln cap="sq">
              <a:noFill/>
              <a:prstDash val="solid"/>
              <a:miter/>
            </a:ln>
          </p:spPr>
        </p:sp>
        <p:sp>
          <p:nvSpPr>
            <p:cNvPr name="TextBox 4" id="4"/>
            <p:cNvSpPr txBox="true"/>
            <p:nvPr/>
          </p:nvSpPr>
          <p:spPr>
            <a:xfrm>
              <a:off x="0" y="-57150"/>
              <a:ext cx="4274726" cy="3090772"/>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We define the first-event error probability as the probability that another path merges with all zero path at node B which has metric that exceeds the matric of all zero path for the first time.</a:t>
              </a:r>
            </a:p>
            <a:p>
              <a:pPr marL="561336" indent="-280668" lvl="1">
                <a:lnSpc>
                  <a:spcPts val="3639"/>
                </a:lnSpc>
                <a:buFont typeface="Arial"/>
                <a:buChar char="•"/>
              </a:pPr>
              <a:r>
                <a:rPr lang="en-US" sz="2599">
                  <a:solidFill>
                    <a:srgbClr val="000000"/>
                  </a:solidFill>
                  <a:latin typeface="Atkinson Hyperlegible"/>
                </a:rPr>
                <a:t>Suppose the incorrect path has i=1, which merges with the all-zero path and differs from the all-zero path in d-bits. </a:t>
              </a:r>
            </a:p>
            <a:p>
              <a:pPr marL="561336" indent="-280668" lvl="1">
                <a:lnSpc>
                  <a:spcPts val="3639"/>
                </a:lnSpc>
                <a:buFont typeface="Arial"/>
                <a:buChar char="•"/>
              </a:pPr>
              <a:r>
                <a:rPr lang="en-US" sz="2599">
                  <a:solidFill>
                    <a:srgbClr val="000000"/>
                  </a:solidFill>
                  <a:latin typeface="Atkinson Hyperlegible"/>
                </a:rPr>
                <a:t>We define pairwise error probability as the probability of the correlation metric of the incorrect path being greater than the correct(all zero) path,  </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Since the coded bits in two paths are identical except in d positions only d terms will left.</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795803" y="-150770"/>
            <a:ext cx="1463497" cy="1567094"/>
            <a:chOff x="0" y="0"/>
            <a:chExt cx="1951329" cy="2089459"/>
          </a:xfrm>
        </p:grpSpPr>
        <p:grpSp>
          <p:nvGrpSpPr>
            <p:cNvPr name="Group 9" id="9"/>
            <p:cNvGrpSpPr/>
            <p:nvPr/>
          </p:nvGrpSpPr>
          <p:grpSpPr>
            <a:xfrm rot="0">
              <a:off x="70804" y="0"/>
              <a:ext cx="1809721" cy="2089459"/>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12101"/>
              <a:ext cx="1951329" cy="1143303"/>
            </a:xfrm>
            <a:prstGeom prst="rect">
              <a:avLst/>
            </a:prstGeom>
          </p:spPr>
          <p:txBody>
            <a:bodyPr anchor="t" rtlCol="false" tIns="0" lIns="0" bIns="0" rIns="0">
              <a:spAutoFit/>
            </a:bodyPr>
            <a:lstStyle/>
            <a:p>
              <a:pPr algn="ctr">
                <a:lnSpc>
                  <a:spcPts val="7218"/>
                </a:lnSpc>
              </a:pPr>
              <a:r>
                <a:rPr lang="en-US" sz="5156" spc="515">
                  <a:solidFill>
                    <a:srgbClr val="FFF4EA"/>
                  </a:solidFill>
                  <a:latin typeface="Barlow Bold"/>
                </a:rPr>
                <a:t>27</a:t>
              </a:r>
            </a:p>
          </p:txBody>
        </p:sp>
      </p:grpSp>
      <p:sp>
        <p:nvSpPr>
          <p:cNvPr name="Freeform 13" id="13"/>
          <p:cNvSpPr/>
          <p:nvPr/>
        </p:nvSpPr>
        <p:spPr>
          <a:xfrm flipH="false" flipV="false" rot="0">
            <a:off x="1510189" y="4151094"/>
            <a:ext cx="5930938" cy="3563215"/>
          </a:xfrm>
          <a:custGeom>
            <a:avLst/>
            <a:gdLst/>
            <a:ahLst/>
            <a:cxnLst/>
            <a:rect r="r" b="b" t="t" l="l"/>
            <a:pathLst>
              <a:path h="3563215" w="5930938">
                <a:moveTo>
                  <a:pt x="0" y="0"/>
                </a:moveTo>
                <a:lnTo>
                  <a:pt x="5930939" y="0"/>
                </a:lnTo>
                <a:lnTo>
                  <a:pt x="5930939" y="3563215"/>
                </a:lnTo>
                <a:lnTo>
                  <a:pt x="0" y="3563215"/>
                </a:lnTo>
                <a:lnTo>
                  <a:pt x="0" y="0"/>
                </a:lnTo>
                <a:close/>
              </a:path>
            </a:pathLst>
          </a:custGeom>
          <a:blipFill>
            <a:blip r:embed="rId2"/>
            <a:stretch>
              <a:fillRect l="0" t="0" r="0" b="0"/>
            </a:stretch>
          </a:blipFill>
        </p:spPr>
      </p:sp>
      <p:sp>
        <p:nvSpPr>
          <p:cNvPr name="Freeform 14" id="14"/>
          <p:cNvSpPr/>
          <p:nvPr/>
        </p:nvSpPr>
        <p:spPr>
          <a:xfrm flipH="false" flipV="false" rot="0">
            <a:off x="1806486" y="8284663"/>
            <a:ext cx="4461212" cy="1626350"/>
          </a:xfrm>
          <a:custGeom>
            <a:avLst/>
            <a:gdLst/>
            <a:ahLst/>
            <a:cxnLst/>
            <a:rect r="r" b="b" t="t" l="l"/>
            <a:pathLst>
              <a:path h="1626350" w="4461212">
                <a:moveTo>
                  <a:pt x="0" y="0"/>
                </a:moveTo>
                <a:lnTo>
                  <a:pt x="4461212" y="0"/>
                </a:lnTo>
                <a:lnTo>
                  <a:pt x="4461212" y="1626350"/>
                </a:lnTo>
                <a:lnTo>
                  <a:pt x="0" y="1626350"/>
                </a:lnTo>
                <a:lnTo>
                  <a:pt x="0" y="0"/>
                </a:lnTo>
                <a:close/>
              </a:path>
            </a:pathLst>
          </a:custGeom>
          <a:blipFill>
            <a:blip r:embed="rId3"/>
            <a:stretch>
              <a:fillRect l="0" t="0" r="0" b="0"/>
            </a:stretch>
          </a:blipFill>
        </p:spPr>
      </p:sp>
      <p:sp>
        <p:nvSpPr>
          <p:cNvPr name="TextBox 15" id="15"/>
          <p:cNvSpPr txBox="true"/>
          <p:nvPr/>
        </p:nvSpPr>
        <p:spPr>
          <a:xfrm rot="0">
            <a:off x="4475448" y="141605"/>
            <a:ext cx="933710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First event error probability: </a:t>
            </a:r>
          </a:p>
        </p:txBody>
      </p:sp>
      <p:sp>
        <p:nvSpPr>
          <p:cNvPr name="TextBox 16" id="16"/>
          <p:cNvSpPr txBox="true"/>
          <p:nvPr/>
        </p:nvSpPr>
        <p:spPr>
          <a:xfrm rot="0">
            <a:off x="6715451" y="8548437"/>
            <a:ext cx="9998387" cy="1362575"/>
          </a:xfrm>
          <a:prstGeom prst="rect">
            <a:avLst/>
          </a:prstGeom>
        </p:spPr>
        <p:txBody>
          <a:bodyPr anchor="t" rtlCol="false" tIns="0" lIns="0" bIns="0" rIns="0">
            <a:spAutoFit/>
          </a:bodyPr>
          <a:lstStyle/>
          <a:p>
            <a:pPr>
              <a:lnSpc>
                <a:spcPts val="3640"/>
              </a:lnSpc>
            </a:pPr>
            <a:r>
              <a:rPr lang="en-US" sz="2600">
                <a:solidFill>
                  <a:srgbClr val="000000"/>
                </a:solidFill>
                <a:latin typeface="Canva Sans"/>
              </a:rPr>
              <a:t>The r ′l are the independent and identically distributed gaussian radnom variables with the mean − √ εc and variance No/2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446721" y="451971"/>
            <a:ext cx="16230600" cy="11061130"/>
            <a:chOff x="0" y="0"/>
            <a:chExt cx="4274726" cy="2913219"/>
          </a:xfrm>
        </p:grpSpPr>
        <p:sp>
          <p:nvSpPr>
            <p:cNvPr name="Freeform 3" id="3"/>
            <p:cNvSpPr/>
            <p:nvPr/>
          </p:nvSpPr>
          <p:spPr>
            <a:xfrm flipH="false" flipV="false" rot="0">
              <a:off x="0" y="0"/>
              <a:ext cx="4274726" cy="2913219"/>
            </a:xfrm>
            <a:custGeom>
              <a:avLst/>
              <a:gdLst/>
              <a:ahLst/>
              <a:cxnLst/>
              <a:rect r="r" b="b" t="t" l="l"/>
              <a:pathLst>
                <a:path h="2913219" w="4274726">
                  <a:moveTo>
                    <a:pt x="24327" y="0"/>
                  </a:moveTo>
                  <a:lnTo>
                    <a:pt x="4250399" y="0"/>
                  </a:lnTo>
                  <a:cubicBezTo>
                    <a:pt x="4263834" y="0"/>
                    <a:pt x="4274726" y="10891"/>
                    <a:pt x="4274726" y="24327"/>
                  </a:cubicBezTo>
                  <a:lnTo>
                    <a:pt x="4274726" y="2888893"/>
                  </a:lnTo>
                  <a:cubicBezTo>
                    <a:pt x="4274726" y="2895345"/>
                    <a:pt x="4272163" y="2901532"/>
                    <a:pt x="4267601" y="2906094"/>
                  </a:cubicBezTo>
                  <a:cubicBezTo>
                    <a:pt x="4263039" y="2910656"/>
                    <a:pt x="4256851" y="2913219"/>
                    <a:pt x="4250399" y="2913219"/>
                  </a:cubicBezTo>
                  <a:lnTo>
                    <a:pt x="24327" y="2913219"/>
                  </a:lnTo>
                  <a:cubicBezTo>
                    <a:pt x="10891" y="2913219"/>
                    <a:pt x="0" y="2902328"/>
                    <a:pt x="0" y="2888893"/>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2970369"/>
            </a:xfrm>
            <a:prstGeom prst="rect">
              <a:avLst/>
            </a:prstGeom>
          </p:spPr>
          <p:txBody>
            <a:bodyPr anchor="ctr" rtlCol="false" tIns="50800" lIns="50800" bIns="50800" rIns="50800"/>
            <a:lstStyle/>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Upon solving the previous equation we get, (proof for the same is given in the attached pdf)</a:t>
              </a:r>
            </a:p>
            <a:p>
              <a:pPr>
                <a:lnSpc>
                  <a:spcPts val="3639"/>
                </a:lnSpc>
              </a:pP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There are many possible paths with different distances that merge with the all-zero path at a given node B. We can sum the pairwise error probability over all paths to obtain an upper bound on the first-event error probability in the form</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r>
                <a:rPr lang="en-US" sz="2599">
                  <a:solidFill>
                    <a:srgbClr val="000000"/>
                  </a:solidFill>
                  <a:latin typeface="Atkinson Hyperlegible"/>
                </a:rPr>
                <a:t> </a:t>
              </a:r>
            </a:p>
            <a:p>
              <a:pPr>
                <a:lnSpc>
                  <a:spcPts val="3639"/>
                </a:lnSpc>
              </a:pPr>
              <a:r>
                <a:rPr lang="en-US" sz="2599">
                  <a:solidFill>
                    <a:srgbClr val="000000"/>
                  </a:solidFill>
                  <a:latin typeface="Atkinson Hyperlegible"/>
                </a:rPr>
                <a:t> </a:t>
              </a: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28</a:t>
              </a:r>
            </a:p>
          </p:txBody>
        </p:sp>
      </p:grpSp>
      <p:sp>
        <p:nvSpPr>
          <p:cNvPr name="Freeform 13" id="13"/>
          <p:cNvSpPr/>
          <p:nvPr/>
        </p:nvSpPr>
        <p:spPr>
          <a:xfrm flipH="false" flipV="false" rot="0">
            <a:off x="2004754" y="2212498"/>
            <a:ext cx="4563157" cy="1014035"/>
          </a:xfrm>
          <a:custGeom>
            <a:avLst/>
            <a:gdLst/>
            <a:ahLst/>
            <a:cxnLst/>
            <a:rect r="r" b="b" t="t" l="l"/>
            <a:pathLst>
              <a:path h="1014035" w="4563157">
                <a:moveTo>
                  <a:pt x="0" y="0"/>
                </a:moveTo>
                <a:lnTo>
                  <a:pt x="4563157" y="0"/>
                </a:lnTo>
                <a:lnTo>
                  <a:pt x="4563157" y="1014035"/>
                </a:lnTo>
                <a:lnTo>
                  <a:pt x="0" y="1014035"/>
                </a:lnTo>
                <a:lnTo>
                  <a:pt x="0" y="0"/>
                </a:lnTo>
                <a:close/>
              </a:path>
            </a:pathLst>
          </a:custGeom>
          <a:blipFill>
            <a:blip r:embed="rId2"/>
            <a:stretch>
              <a:fillRect l="0" t="0" r="0" b="0"/>
            </a:stretch>
          </a:blipFill>
        </p:spPr>
      </p:sp>
      <p:sp>
        <p:nvSpPr>
          <p:cNvPr name="Freeform 14" id="14"/>
          <p:cNvSpPr/>
          <p:nvPr/>
        </p:nvSpPr>
        <p:spPr>
          <a:xfrm flipH="false" flipV="false" rot="0">
            <a:off x="2318922" y="7401402"/>
            <a:ext cx="5839800" cy="2728280"/>
          </a:xfrm>
          <a:custGeom>
            <a:avLst/>
            <a:gdLst/>
            <a:ahLst/>
            <a:cxnLst/>
            <a:rect r="r" b="b" t="t" l="l"/>
            <a:pathLst>
              <a:path h="2728280" w="5839800">
                <a:moveTo>
                  <a:pt x="0" y="0"/>
                </a:moveTo>
                <a:lnTo>
                  <a:pt x="5839800" y="0"/>
                </a:lnTo>
                <a:lnTo>
                  <a:pt x="5839800" y="2728280"/>
                </a:lnTo>
                <a:lnTo>
                  <a:pt x="0" y="2728280"/>
                </a:lnTo>
                <a:lnTo>
                  <a:pt x="0" y="0"/>
                </a:lnTo>
                <a:close/>
              </a:path>
            </a:pathLst>
          </a:custGeom>
          <a:blipFill>
            <a:blip r:embed="rId3"/>
            <a:stretch>
              <a:fillRect l="0" t="-5435" r="0" b="0"/>
            </a:stretch>
          </a:blipFill>
        </p:spPr>
      </p:sp>
      <p:sp>
        <p:nvSpPr>
          <p:cNvPr name="Freeform 15" id="15"/>
          <p:cNvSpPr/>
          <p:nvPr/>
        </p:nvSpPr>
        <p:spPr>
          <a:xfrm flipH="false" flipV="false" rot="0">
            <a:off x="11585779" y="7289441"/>
            <a:ext cx="6327709" cy="1340712"/>
          </a:xfrm>
          <a:custGeom>
            <a:avLst/>
            <a:gdLst/>
            <a:ahLst/>
            <a:cxnLst/>
            <a:rect r="r" b="b" t="t" l="l"/>
            <a:pathLst>
              <a:path h="1340712" w="6327709">
                <a:moveTo>
                  <a:pt x="0" y="0"/>
                </a:moveTo>
                <a:lnTo>
                  <a:pt x="6327709" y="0"/>
                </a:lnTo>
                <a:lnTo>
                  <a:pt x="6327709" y="1340713"/>
                </a:lnTo>
                <a:lnTo>
                  <a:pt x="0" y="1340713"/>
                </a:lnTo>
                <a:lnTo>
                  <a:pt x="0" y="0"/>
                </a:lnTo>
                <a:close/>
              </a:path>
            </a:pathLst>
          </a:custGeom>
          <a:blipFill>
            <a:blip r:embed="rId4"/>
            <a:stretch>
              <a:fillRect l="-2408" t="0" r="0" b="0"/>
            </a:stretch>
          </a:blipFill>
        </p:spPr>
      </p:sp>
      <p:sp>
        <p:nvSpPr>
          <p:cNvPr name="Freeform 16" id="16"/>
          <p:cNvSpPr/>
          <p:nvPr/>
        </p:nvSpPr>
        <p:spPr>
          <a:xfrm flipH="false" flipV="false" rot="0">
            <a:off x="11319423" y="8871975"/>
            <a:ext cx="4049529" cy="1257708"/>
          </a:xfrm>
          <a:custGeom>
            <a:avLst/>
            <a:gdLst/>
            <a:ahLst/>
            <a:cxnLst/>
            <a:rect r="r" b="b" t="t" l="l"/>
            <a:pathLst>
              <a:path h="1257708" w="4049529">
                <a:moveTo>
                  <a:pt x="0" y="0"/>
                </a:moveTo>
                <a:lnTo>
                  <a:pt x="4049529" y="0"/>
                </a:lnTo>
                <a:lnTo>
                  <a:pt x="4049529" y="1257707"/>
                </a:lnTo>
                <a:lnTo>
                  <a:pt x="0" y="1257707"/>
                </a:lnTo>
                <a:lnTo>
                  <a:pt x="0" y="0"/>
                </a:lnTo>
                <a:close/>
              </a:path>
            </a:pathLst>
          </a:custGeom>
          <a:blipFill>
            <a:blip r:embed="rId5"/>
            <a:stretch>
              <a:fillRect l="-6415" t="-17593" r="-5745" b="-4464"/>
            </a:stretch>
          </a:blipFill>
        </p:spPr>
      </p:sp>
      <p:sp>
        <p:nvSpPr>
          <p:cNvPr name="TextBox 17" id="17"/>
          <p:cNvSpPr txBox="true"/>
          <p:nvPr/>
        </p:nvSpPr>
        <p:spPr>
          <a:xfrm rot="0">
            <a:off x="1446721" y="5395871"/>
            <a:ext cx="6980871" cy="189357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Atkinson Hyperlegible"/>
              </a:rPr>
              <a:t>Where ad denotes the number of paths of distances ‘d’ from the all-zero path that merges with the all-zero path for the first time.</a:t>
            </a:r>
          </a:p>
        </p:txBody>
      </p:sp>
      <p:sp>
        <p:nvSpPr>
          <p:cNvPr name="Freeform 18" id="18"/>
          <p:cNvSpPr/>
          <p:nvPr/>
        </p:nvSpPr>
        <p:spPr>
          <a:xfrm flipH="false" flipV="false" rot="0">
            <a:off x="11471823" y="6061710"/>
            <a:ext cx="3897129" cy="1340712"/>
          </a:xfrm>
          <a:custGeom>
            <a:avLst/>
            <a:gdLst/>
            <a:ahLst/>
            <a:cxnLst/>
            <a:rect r="r" b="b" t="t" l="l"/>
            <a:pathLst>
              <a:path h="1340712" w="3897129">
                <a:moveTo>
                  <a:pt x="0" y="0"/>
                </a:moveTo>
                <a:lnTo>
                  <a:pt x="3897129" y="0"/>
                </a:lnTo>
                <a:lnTo>
                  <a:pt x="3897129" y="1340712"/>
                </a:lnTo>
                <a:lnTo>
                  <a:pt x="0" y="1340712"/>
                </a:lnTo>
                <a:lnTo>
                  <a:pt x="0" y="0"/>
                </a:lnTo>
                <a:close/>
              </a:path>
            </a:pathLst>
          </a:custGeom>
          <a:blipFill>
            <a:blip r:embed="rId4"/>
            <a:stretch>
              <a:fillRect l="0" t="0" r="-66279" b="0"/>
            </a:stretch>
          </a:blipFill>
        </p:spPr>
      </p:sp>
      <p:sp>
        <p:nvSpPr>
          <p:cNvPr name="TextBox 19" id="19"/>
          <p:cNvSpPr txBox="true"/>
          <p:nvPr/>
        </p:nvSpPr>
        <p:spPr>
          <a:xfrm rot="0">
            <a:off x="9562021" y="5120640"/>
            <a:ext cx="7859746" cy="94107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Atkinson Hyperlegible"/>
              </a:rPr>
              <a:t>We can the upper bound of Q function using Chernoff bound as:</a:t>
            </a:r>
          </a:p>
        </p:txBody>
      </p:sp>
      <p:sp>
        <p:nvSpPr>
          <p:cNvPr name="AutoShape 20" id="20"/>
          <p:cNvSpPr/>
          <p:nvPr/>
        </p:nvSpPr>
        <p:spPr>
          <a:xfrm flipV="true">
            <a:off x="9562021" y="4865676"/>
            <a:ext cx="0" cy="6647425"/>
          </a:xfrm>
          <a:prstGeom prst="line">
            <a:avLst/>
          </a:prstGeom>
          <a:ln cap="flat" w="38100">
            <a:solidFill>
              <a:srgbClr val="372A28"/>
            </a:solidFill>
            <a:prstDash val="solid"/>
            <a:headEnd type="none" len="sm" w="sm"/>
            <a:tailEnd type="none" len="sm" w="sm"/>
          </a:ln>
        </p:spPr>
      </p:sp>
      <p:sp>
        <p:nvSpPr>
          <p:cNvPr name="TextBox 21" id="21"/>
          <p:cNvSpPr txBox="true"/>
          <p:nvPr/>
        </p:nvSpPr>
        <p:spPr>
          <a:xfrm rot="0">
            <a:off x="9562021" y="7707128"/>
            <a:ext cx="1909802" cy="465078"/>
          </a:xfrm>
          <a:prstGeom prst="rect">
            <a:avLst/>
          </a:prstGeom>
        </p:spPr>
        <p:txBody>
          <a:bodyPr anchor="t" rtlCol="false" tIns="0" lIns="0" bIns="0" rIns="0">
            <a:spAutoFit/>
          </a:bodyPr>
          <a:lstStyle/>
          <a:p>
            <a:pPr algn="ctr" marL="580738" indent="-290369" lvl="1">
              <a:lnSpc>
                <a:spcPts val="3765"/>
              </a:lnSpc>
              <a:buFont typeface="Arial"/>
              <a:buChar char="•"/>
            </a:pPr>
            <a:r>
              <a:rPr lang="en-US" sz="2689">
                <a:solidFill>
                  <a:srgbClr val="000000"/>
                </a:solidFill>
                <a:latin typeface="Atkinson Hyperlegible"/>
              </a:rPr>
              <a:t>Hence,</a:t>
            </a:r>
          </a:p>
        </p:txBody>
      </p:sp>
      <p:sp>
        <p:nvSpPr>
          <p:cNvPr name="TextBox 22" id="22"/>
          <p:cNvSpPr txBox="true"/>
          <p:nvPr/>
        </p:nvSpPr>
        <p:spPr>
          <a:xfrm rot="0">
            <a:off x="6533600" y="2458530"/>
            <a:ext cx="10104357" cy="46482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Atkinson Hyperlegible"/>
              </a:rPr>
              <a:t>Where γb= εb/N0 is received SNR per bit and Rc is code rate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2040211" y="836613"/>
            <a:ext cx="14207579" cy="7974820"/>
            <a:chOff x="0" y="0"/>
            <a:chExt cx="3741914" cy="2100364"/>
          </a:xfrm>
        </p:grpSpPr>
        <p:sp>
          <p:nvSpPr>
            <p:cNvPr name="Freeform 3" id="3"/>
            <p:cNvSpPr/>
            <p:nvPr/>
          </p:nvSpPr>
          <p:spPr>
            <a:xfrm flipH="false" flipV="false" rot="0">
              <a:off x="0" y="0"/>
              <a:ext cx="3741914" cy="2100364"/>
            </a:xfrm>
            <a:custGeom>
              <a:avLst/>
              <a:gdLst/>
              <a:ahLst/>
              <a:cxnLst/>
              <a:rect r="r" b="b" t="t" l="l"/>
              <a:pathLst>
                <a:path h="2100364" w="3741914">
                  <a:moveTo>
                    <a:pt x="27791" y="0"/>
                  </a:moveTo>
                  <a:lnTo>
                    <a:pt x="3714123" y="0"/>
                  </a:lnTo>
                  <a:cubicBezTo>
                    <a:pt x="3721494" y="0"/>
                    <a:pt x="3728562" y="2928"/>
                    <a:pt x="3733774" y="8140"/>
                  </a:cubicBezTo>
                  <a:cubicBezTo>
                    <a:pt x="3738986" y="13351"/>
                    <a:pt x="3741914" y="20420"/>
                    <a:pt x="3741914" y="27791"/>
                  </a:cubicBezTo>
                  <a:lnTo>
                    <a:pt x="3741914" y="2072573"/>
                  </a:lnTo>
                  <a:cubicBezTo>
                    <a:pt x="3741914" y="2079944"/>
                    <a:pt x="3738986" y="2087013"/>
                    <a:pt x="3733774" y="2092224"/>
                  </a:cubicBezTo>
                  <a:cubicBezTo>
                    <a:pt x="3728562" y="2097436"/>
                    <a:pt x="3721494" y="2100364"/>
                    <a:pt x="3714123" y="2100364"/>
                  </a:cubicBezTo>
                  <a:lnTo>
                    <a:pt x="27791" y="2100364"/>
                  </a:lnTo>
                  <a:cubicBezTo>
                    <a:pt x="12442" y="2100364"/>
                    <a:pt x="0" y="2087922"/>
                    <a:pt x="0" y="2072573"/>
                  </a:cubicBezTo>
                  <a:lnTo>
                    <a:pt x="0" y="27791"/>
                  </a:lnTo>
                  <a:cubicBezTo>
                    <a:pt x="0" y="12442"/>
                    <a:pt x="12442" y="0"/>
                    <a:pt x="27791" y="0"/>
                  </a:cubicBezTo>
                  <a:close/>
                </a:path>
              </a:pathLst>
            </a:custGeom>
            <a:solidFill>
              <a:srgbClr val="FFF4EA"/>
            </a:solidFill>
          </p:spPr>
        </p:sp>
        <p:sp>
          <p:nvSpPr>
            <p:cNvPr name="TextBox 4" id="4"/>
            <p:cNvSpPr txBox="true"/>
            <p:nvPr/>
          </p:nvSpPr>
          <p:spPr>
            <a:xfrm>
              <a:off x="0" y="-57150"/>
              <a:ext cx="3741914" cy="2157514"/>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If we multiply the pairwise error probability P2(d) by the number of incorrectly decoded information bits for the incorrect path at the node where they merge we obtain the bit error rate for that path.</a:t>
              </a:r>
            </a:p>
            <a:p>
              <a:pPr marL="561336" indent="-280668" lvl="1">
                <a:lnSpc>
                  <a:spcPts val="3639"/>
                </a:lnSpc>
                <a:buFont typeface="Arial"/>
                <a:buChar char="•"/>
              </a:pPr>
              <a:r>
                <a:rPr lang="en-US" sz="2599">
                  <a:solidFill>
                    <a:srgbClr val="000000"/>
                  </a:solidFill>
                  <a:latin typeface="Atkinson Hyperlegible"/>
                </a:rPr>
                <a:t> We know that the exponent in the factor N contained in the transfer function T(D,N) indicate the number of information bit errors in selecting an incorrect path that merges with all-zero path at some node B.</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29</a:t>
              </a:r>
            </a:p>
          </p:txBody>
        </p:sp>
      </p:grpSp>
      <p:sp>
        <p:nvSpPr>
          <p:cNvPr name="Freeform 13" id="13"/>
          <p:cNvSpPr/>
          <p:nvPr/>
        </p:nvSpPr>
        <p:spPr>
          <a:xfrm flipH="false" flipV="false" rot="0">
            <a:off x="6958116" y="4659843"/>
            <a:ext cx="6000658" cy="5259197"/>
          </a:xfrm>
          <a:custGeom>
            <a:avLst/>
            <a:gdLst/>
            <a:ahLst/>
            <a:cxnLst/>
            <a:rect r="r" b="b" t="t" l="l"/>
            <a:pathLst>
              <a:path h="5259197" w="6000658">
                <a:moveTo>
                  <a:pt x="0" y="0"/>
                </a:moveTo>
                <a:lnTo>
                  <a:pt x="6000658" y="0"/>
                </a:lnTo>
                <a:lnTo>
                  <a:pt x="6000658" y="5259197"/>
                </a:lnTo>
                <a:lnTo>
                  <a:pt x="0" y="5259197"/>
                </a:lnTo>
                <a:lnTo>
                  <a:pt x="0" y="0"/>
                </a:lnTo>
                <a:close/>
              </a:path>
            </a:pathLst>
          </a:custGeom>
          <a:blipFill>
            <a:blip r:embed="rId2"/>
            <a:stretch>
              <a:fillRect l="0" t="0" r="0" b="0"/>
            </a:stretch>
          </a:blipFill>
        </p:spPr>
      </p:sp>
      <p:sp>
        <p:nvSpPr>
          <p:cNvPr name="TextBox 14" id="14"/>
          <p:cNvSpPr txBox="true"/>
          <p:nvPr/>
        </p:nvSpPr>
        <p:spPr>
          <a:xfrm rot="0">
            <a:off x="5891113" y="537527"/>
            <a:ext cx="646767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Bit error probability</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3186456" y="2478575"/>
            <a:ext cx="12428031" cy="2387101"/>
            <a:chOff x="0" y="0"/>
            <a:chExt cx="3273226" cy="628702"/>
          </a:xfrm>
        </p:grpSpPr>
        <p:sp>
          <p:nvSpPr>
            <p:cNvPr name="Freeform 3" id="3"/>
            <p:cNvSpPr/>
            <p:nvPr/>
          </p:nvSpPr>
          <p:spPr>
            <a:xfrm flipH="false" flipV="false" rot="0">
              <a:off x="0" y="0"/>
              <a:ext cx="3273226" cy="628702"/>
            </a:xfrm>
            <a:custGeom>
              <a:avLst/>
              <a:gdLst/>
              <a:ahLst/>
              <a:cxnLst/>
              <a:rect r="r" b="b" t="t" l="l"/>
              <a:pathLst>
                <a:path h="628702" w="3273226">
                  <a:moveTo>
                    <a:pt x="31770" y="0"/>
                  </a:moveTo>
                  <a:lnTo>
                    <a:pt x="3241456" y="0"/>
                  </a:lnTo>
                  <a:cubicBezTo>
                    <a:pt x="3249882" y="0"/>
                    <a:pt x="3257963" y="3347"/>
                    <a:pt x="3263921" y="9305"/>
                  </a:cubicBezTo>
                  <a:cubicBezTo>
                    <a:pt x="3269879" y="15263"/>
                    <a:pt x="3273226" y="23344"/>
                    <a:pt x="3273226" y="31770"/>
                  </a:cubicBezTo>
                  <a:lnTo>
                    <a:pt x="3273226" y="596932"/>
                  </a:lnTo>
                  <a:cubicBezTo>
                    <a:pt x="3273226" y="605358"/>
                    <a:pt x="3269879" y="613438"/>
                    <a:pt x="3263921" y="619396"/>
                  </a:cubicBezTo>
                  <a:cubicBezTo>
                    <a:pt x="3257963" y="625354"/>
                    <a:pt x="3249882" y="628702"/>
                    <a:pt x="3241456" y="628702"/>
                  </a:cubicBezTo>
                  <a:lnTo>
                    <a:pt x="31770" y="628702"/>
                  </a:lnTo>
                  <a:cubicBezTo>
                    <a:pt x="23344" y="628702"/>
                    <a:pt x="15263" y="625354"/>
                    <a:pt x="9305" y="619396"/>
                  </a:cubicBezTo>
                  <a:cubicBezTo>
                    <a:pt x="3347" y="613438"/>
                    <a:pt x="0" y="605358"/>
                    <a:pt x="0" y="596932"/>
                  </a:cubicBezTo>
                  <a:lnTo>
                    <a:pt x="0" y="31770"/>
                  </a:lnTo>
                  <a:cubicBezTo>
                    <a:pt x="0" y="23344"/>
                    <a:pt x="3347" y="15263"/>
                    <a:pt x="9305" y="9305"/>
                  </a:cubicBezTo>
                  <a:cubicBezTo>
                    <a:pt x="15263" y="3347"/>
                    <a:pt x="23344" y="0"/>
                    <a:pt x="31770" y="0"/>
                  </a:cubicBezTo>
                  <a:close/>
                </a:path>
              </a:pathLst>
            </a:custGeom>
            <a:solidFill>
              <a:srgbClr val="FFF4EA"/>
            </a:solidFill>
          </p:spPr>
        </p:sp>
        <p:sp>
          <p:nvSpPr>
            <p:cNvPr name="TextBox 4" id="4"/>
            <p:cNvSpPr txBox="true"/>
            <p:nvPr/>
          </p:nvSpPr>
          <p:spPr>
            <a:xfrm>
              <a:off x="0" y="-57150"/>
              <a:ext cx="3273226" cy="685852"/>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We saw how to find first event error probability in SDD. </a:t>
              </a:r>
            </a:p>
            <a:p>
              <a:pPr marL="561336" indent="-280668" lvl="1">
                <a:lnSpc>
                  <a:spcPts val="3639"/>
                </a:lnSpc>
                <a:buFont typeface="Arial"/>
                <a:buChar char="•"/>
              </a:pPr>
              <a:r>
                <a:rPr lang="en-US" sz="2599">
                  <a:solidFill>
                    <a:srgbClr val="000000"/>
                  </a:solidFill>
                  <a:latin typeface="Atkinson Hyperlegible"/>
                </a:rPr>
                <a:t>Similarly we can find first event probability for Hard Decision Decoding. </a:t>
              </a:r>
            </a:p>
          </p:txBody>
        </p:sp>
      </p:grpSp>
      <p:sp>
        <p:nvSpPr>
          <p:cNvPr name="TextBox 5" id="5"/>
          <p:cNvSpPr txBox="true"/>
          <p:nvPr/>
        </p:nvSpPr>
        <p:spPr>
          <a:xfrm rot="0">
            <a:off x="5251400" y="537527"/>
            <a:ext cx="778519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Hard decision decoding </a:t>
            </a:r>
          </a:p>
        </p:txBody>
      </p:sp>
      <p:sp>
        <p:nvSpPr>
          <p:cNvPr name="AutoShape 6" id="6"/>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7" id="7"/>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8" id="8"/>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2" id="12"/>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30</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2998843" y="1673225"/>
            <a:ext cx="12290314" cy="9690608"/>
            <a:chOff x="0" y="0"/>
            <a:chExt cx="3236955" cy="2552259"/>
          </a:xfrm>
        </p:grpSpPr>
        <p:sp>
          <p:nvSpPr>
            <p:cNvPr name="Freeform 3" id="3"/>
            <p:cNvSpPr/>
            <p:nvPr/>
          </p:nvSpPr>
          <p:spPr>
            <a:xfrm flipH="false" flipV="false" rot="0">
              <a:off x="0" y="0"/>
              <a:ext cx="3236955" cy="2552259"/>
            </a:xfrm>
            <a:custGeom>
              <a:avLst/>
              <a:gdLst/>
              <a:ahLst/>
              <a:cxnLst/>
              <a:rect r="r" b="b" t="t" l="l"/>
              <a:pathLst>
                <a:path h="2552259" w="3236955">
                  <a:moveTo>
                    <a:pt x="32126" y="0"/>
                  </a:moveTo>
                  <a:lnTo>
                    <a:pt x="3204829" y="0"/>
                  </a:lnTo>
                  <a:cubicBezTo>
                    <a:pt x="3222572" y="0"/>
                    <a:pt x="3236955" y="14383"/>
                    <a:pt x="3236955" y="32126"/>
                  </a:cubicBezTo>
                  <a:lnTo>
                    <a:pt x="3236955" y="2520133"/>
                  </a:lnTo>
                  <a:cubicBezTo>
                    <a:pt x="3236955" y="2537876"/>
                    <a:pt x="3222572" y="2552259"/>
                    <a:pt x="3204829" y="2552259"/>
                  </a:cubicBezTo>
                  <a:lnTo>
                    <a:pt x="32126" y="2552259"/>
                  </a:lnTo>
                  <a:cubicBezTo>
                    <a:pt x="14383" y="2552259"/>
                    <a:pt x="0" y="2537876"/>
                    <a:pt x="0" y="2520133"/>
                  </a:cubicBezTo>
                  <a:lnTo>
                    <a:pt x="0" y="32126"/>
                  </a:lnTo>
                  <a:cubicBezTo>
                    <a:pt x="0" y="14383"/>
                    <a:pt x="14383" y="0"/>
                    <a:pt x="32126" y="0"/>
                  </a:cubicBezTo>
                  <a:close/>
                </a:path>
              </a:pathLst>
            </a:custGeom>
            <a:solidFill>
              <a:srgbClr val="FFF4EA"/>
            </a:solidFill>
          </p:spPr>
        </p:sp>
        <p:sp>
          <p:nvSpPr>
            <p:cNvPr name="TextBox 4" id="4"/>
            <p:cNvSpPr txBox="true"/>
            <p:nvPr/>
          </p:nvSpPr>
          <p:spPr>
            <a:xfrm>
              <a:off x="0" y="-57150"/>
              <a:ext cx="3236955" cy="2609409"/>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 Bitwise error probability We assume that we transmit all-zero path.</a:t>
              </a:r>
            </a:p>
            <a:p>
              <a:pPr marL="561336" indent="-280668" lvl="1">
                <a:lnSpc>
                  <a:spcPts val="3639"/>
                </a:lnSpc>
                <a:buFont typeface="Arial"/>
                <a:buChar char="•"/>
              </a:pPr>
              <a:r>
                <a:rPr lang="en-US" sz="2599">
                  <a:solidFill>
                    <a:srgbClr val="000000"/>
                  </a:solidFill>
                  <a:latin typeface="Atkinson Hyperlegible"/>
                </a:rPr>
                <a:t> Suppose i=0 is all zero path and i=1 is another path that merges with all zero path after some transitions.</a:t>
              </a:r>
            </a:p>
            <a:p>
              <a:pPr marL="561336" indent="-280668" lvl="1">
                <a:lnSpc>
                  <a:spcPts val="3639"/>
                </a:lnSpc>
                <a:buFont typeface="Arial"/>
                <a:buChar char="•"/>
              </a:pPr>
              <a:r>
                <a:rPr lang="en-US" sz="2599">
                  <a:solidFill>
                    <a:srgbClr val="000000"/>
                  </a:solidFill>
                  <a:latin typeface="Atkinson Hyperlegible"/>
                </a:rPr>
                <a:t> Path i=1 contains d ones. </a:t>
              </a:r>
            </a:p>
            <a:p>
              <a:pPr marL="561336" indent="-280668" lvl="1">
                <a:lnSpc>
                  <a:spcPts val="3639"/>
                </a:lnSpc>
                <a:buFont typeface="Arial"/>
                <a:buChar char="•"/>
              </a:pPr>
              <a:r>
                <a:rPr lang="en-US" sz="2599">
                  <a:solidFill>
                    <a:srgbClr val="000000"/>
                  </a:solidFill>
                  <a:latin typeface="Atkinson Hyperlegible"/>
                </a:rPr>
                <a:t>So, if d is odd, path 1 will be chosen over path 0 if there are more than (d+1)/2 ones</a:t>
              </a:r>
            </a:p>
            <a:p>
              <a:pPr>
                <a:lnSpc>
                  <a:spcPts val="3639"/>
                </a:lnSpc>
              </a:pP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and if d is even, path 1 will be chosen over path 0 if there are more than d/2 ones and there is half probability that path 1 will be chosen when the number of 1’s equal to d/2. </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31</a:t>
              </a:r>
            </a:p>
          </p:txBody>
        </p:sp>
      </p:grpSp>
      <p:sp>
        <p:nvSpPr>
          <p:cNvPr name="Freeform 13" id="13"/>
          <p:cNvSpPr/>
          <p:nvPr/>
        </p:nvSpPr>
        <p:spPr>
          <a:xfrm flipH="false" flipV="false" rot="0">
            <a:off x="3506593" y="4349863"/>
            <a:ext cx="8911279" cy="1587274"/>
          </a:xfrm>
          <a:custGeom>
            <a:avLst/>
            <a:gdLst/>
            <a:ahLst/>
            <a:cxnLst/>
            <a:rect r="r" b="b" t="t" l="l"/>
            <a:pathLst>
              <a:path h="1587274" w="8911279">
                <a:moveTo>
                  <a:pt x="0" y="0"/>
                </a:moveTo>
                <a:lnTo>
                  <a:pt x="8911279" y="0"/>
                </a:lnTo>
                <a:lnTo>
                  <a:pt x="8911279" y="1587274"/>
                </a:lnTo>
                <a:lnTo>
                  <a:pt x="0" y="1587274"/>
                </a:lnTo>
                <a:lnTo>
                  <a:pt x="0" y="0"/>
                </a:lnTo>
                <a:close/>
              </a:path>
            </a:pathLst>
          </a:custGeom>
          <a:blipFill>
            <a:blip r:embed="rId2"/>
            <a:stretch>
              <a:fillRect l="0" t="-42989" r="0" b="0"/>
            </a:stretch>
          </a:blipFill>
        </p:spPr>
      </p:sp>
      <p:sp>
        <p:nvSpPr>
          <p:cNvPr name="Freeform 14" id="14"/>
          <p:cNvSpPr/>
          <p:nvPr/>
        </p:nvSpPr>
        <p:spPr>
          <a:xfrm flipH="false" flipV="false" rot="0">
            <a:off x="3506593" y="7945843"/>
            <a:ext cx="10725312" cy="1617309"/>
          </a:xfrm>
          <a:custGeom>
            <a:avLst/>
            <a:gdLst/>
            <a:ahLst/>
            <a:cxnLst/>
            <a:rect r="r" b="b" t="t" l="l"/>
            <a:pathLst>
              <a:path h="1617309" w="10725312">
                <a:moveTo>
                  <a:pt x="0" y="0"/>
                </a:moveTo>
                <a:lnTo>
                  <a:pt x="10725311" y="0"/>
                </a:lnTo>
                <a:lnTo>
                  <a:pt x="10725311" y="1617309"/>
                </a:lnTo>
                <a:lnTo>
                  <a:pt x="0" y="1617309"/>
                </a:lnTo>
                <a:lnTo>
                  <a:pt x="0" y="0"/>
                </a:lnTo>
                <a:close/>
              </a:path>
            </a:pathLst>
          </a:custGeom>
          <a:blipFill>
            <a:blip r:embed="rId3"/>
            <a:stretch>
              <a:fillRect l="0" t="0" r="0" b="0"/>
            </a:stretch>
          </a:blipFill>
        </p:spPr>
      </p:sp>
      <p:sp>
        <p:nvSpPr>
          <p:cNvPr name="TextBox 15" id="15"/>
          <p:cNvSpPr txBox="true"/>
          <p:nvPr/>
        </p:nvSpPr>
        <p:spPr>
          <a:xfrm rot="0">
            <a:off x="4733486" y="537561"/>
            <a:ext cx="8821028" cy="887028"/>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Bitwise error probability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707538" y="263398"/>
            <a:ext cx="15280763" cy="10023602"/>
            <a:chOff x="0" y="0"/>
            <a:chExt cx="4024563" cy="2639961"/>
          </a:xfrm>
        </p:grpSpPr>
        <p:sp>
          <p:nvSpPr>
            <p:cNvPr name="Freeform 3" id="3"/>
            <p:cNvSpPr/>
            <p:nvPr/>
          </p:nvSpPr>
          <p:spPr>
            <a:xfrm flipH="false" flipV="false" rot="0">
              <a:off x="0" y="0"/>
              <a:ext cx="4024563" cy="2639961"/>
            </a:xfrm>
            <a:custGeom>
              <a:avLst/>
              <a:gdLst/>
              <a:ahLst/>
              <a:cxnLst/>
              <a:rect r="r" b="b" t="t" l="l"/>
              <a:pathLst>
                <a:path h="2639961" w="4024563">
                  <a:moveTo>
                    <a:pt x="25839" y="0"/>
                  </a:moveTo>
                  <a:lnTo>
                    <a:pt x="3998724" y="0"/>
                  </a:lnTo>
                  <a:cubicBezTo>
                    <a:pt x="4005577" y="0"/>
                    <a:pt x="4012149" y="2722"/>
                    <a:pt x="4016995" y="7568"/>
                  </a:cubicBezTo>
                  <a:cubicBezTo>
                    <a:pt x="4021841" y="12414"/>
                    <a:pt x="4024563" y="18986"/>
                    <a:pt x="4024563" y="25839"/>
                  </a:cubicBezTo>
                  <a:lnTo>
                    <a:pt x="4024563" y="2614122"/>
                  </a:lnTo>
                  <a:cubicBezTo>
                    <a:pt x="4024563" y="2628392"/>
                    <a:pt x="4012995" y="2639961"/>
                    <a:pt x="3998724" y="2639961"/>
                  </a:cubicBezTo>
                  <a:lnTo>
                    <a:pt x="25839" y="2639961"/>
                  </a:lnTo>
                  <a:cubicBezTo>
                    <a:pt x="11568" y="2639961"/>
                    <a:pt x="0" y="2628392"/>
                    <a:pt x="0" y="2614122"/>
                  </a:cubicBezTo>
                  <a:lnTo>
                    <a:pt x="0" y="25839"/>
                  </a:lnTo>
                  <a:cubicBezTo>
                    <a:pt x="0" y="11568"/>
                    <a:pt x="11568" y="0"/>
                    <a:pt x="25839" y="0"/>
                  </a:cubicBezTo>
                  <a:close/>
                </a:path>
              </a:pathLst>
            </a:custGeom>
            <a:solidFill>
              <a:srgbClr val="FFF4EA"/>
            </a:solidFill>
          </p:spPr>
        </p:sp>
        <p:sp>
          <p:nvSpPr>
            <p:cNvPr name="TextBox 4" id="4"/>
            <p:cNvSpPr txBox="true"/>
            <p:nvPr/>
          </p:nvSpPr>
          <p:spPr>
            <a:xfrm>
              <a:off x="0" y="-57150"/>
              <a:ext cx="4024563" cy="2697111"/>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There are many possible paths with different distances that merge with the all-zero path at given node. </a:t>
              </a:r>
            </a:p>
            <a:p>
              <a:pPr marL="561336" indent="-280668" lvl="1">
                <a:lnSpc>
                  <a:spcPts val="3639"/>
                </a:lnSpc>
                <a:buFont typeface="Arial"/>
                <a:buChar char="•"/>
              </a:pPr>
              <a:r>
                <a:rPr lang="en-US" sz="2599">
                  <a:solidFill>
                    <a:srgbClr val="000000"/>
                  </a:solidFill>
                  <a:latin typeface="Atkinson Hyperlegible"/>
                </a:rPr>
                <a:t>Therefore, there is no simple exact expression for the first-event error probability. </a:t>
              </a:r>
            </a:p>
            <a:p>
              <a:pPr marL="561336" indent="-280668" lvl="1">
                <a:lnSpc>
                  <a:spcPts val="3639"/>
                </a:lnSpc>
                <a:buFont typeface="Arial"/>
                <a:buChar char="•"/>
              </a:pPr>
              <a:r>
                <a:rPr lang="en-US" sz="2599">
                  <a:solidFill>
                    <a:srgbClr val="000000"/>
                  </a:solidFill>
                  <a:latin typeface="Atkinson Hyperlegible"/>
                </a:rPr>
                <a:t>However, we can provide an upper bound as we did in SDD. </a:t>
              </a:r>
            </a:p>
            <a:p>
              <a:pPr>
                <a:lnSpc>
                  <a:spcPts val="3639"/>
                </a:lnSpc>
              </a:pPr>
            </a:p>
            <a:p>
              <a:pPr>
                <a:lnSpc>
                  <a:spcPts val="3639"/>
                </a:lnSpc>
              </a:pPr>
            </a:p>
            <a:p>
              <a:pPr>
                <a:lnSpc>
                  <a:spcPts val="3639"/>
                </a:lnSpc>
              </a:pPr>
            </a:p>
            <a:p>
              <a:pPr>
                <a:lnSpc>
                  <a:spcPts val="3639"/>
                </a:lnSpc>
              </a:pPr>
            </a:p>
            <a:p>
              <a:pPr marL="561336" indent="-280668" lvl="1">
                <a:lnSpc>
                  <a:spcPts val="3639"/>
                </a:lnSpc>
                <a:buFont typeface="Arial"/>
                <a:buChar char="•"/>
              </a:pPr>
              <a:r>
                <a:rPr lang="en-US" sz="2599">
                  <a:solidFill>
                    <a:srgbClr val="000000"/>
                  </a:solidFill>
                  <a:latin typeface="Atkinson Hyperlegible"/>
                </a:rPr>
                <a:t>We can provide an upper bound of P2(d) :</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6473636" y="0"/>
            <a:ext cx="1330444" cy="1424623"/>
            <a:chOff x="0" y="0"/>
            <a:chExt cx="1773925" cy="1899497"/>
          </a:xfrm>
        </p:grpSpPr>
        <p:grpSp>
          <p:nvGrpSpPr>
            <p:cNvPr name="Group 9" id="9"/>
            <p:cNvGrpSpPr/>
            <p:nvPr/>
          </p:nvGrpSpPr>
          <p:grpSpPr>
            <a:xfrm rot="0">
              <a:off x="64367" y="0"/>
              <a:ext cx="1645191" cy="189949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374635"/>
              <a:ext cx="1773925" cy="1039360"/>
            </a:xfrm>
            <a:prstGeom prst="rect">
              <a:avLst/>
            </a:prstGeom>
          </p:spPr>
          <p:txBody>
            <a:bodyPr anchor="t" rtlCol="false" tIns="0" lIns="0" bIns="0" rIns="0">
              <a:spAutoFit/>
            </a:bodyPr>
            <a:lstStyle/>
            <a:p>
              <a:pPr algn="ctr">
                <a:lnSpc>
                  <a:spcPts val="6562"/>
                </a:lnSpc>
              </a:pPr>
              <a:r>
                <a:rPr lang="en-US" sz="4687" spc="468">
                  <a:solidFill>
                    <a:srgbClr val="FFF4EA"/>
                  </a:solidFill>
                  <a:latin typeface="Barlow Bold"/>
                </a:rPr>
                <a:t>32</a:t>
              </a:r>
            </a:p>
          </p:txBody>
        </p:sp>
      </p:grpSp>
      <p:sp>
        <p:nvSpPr>
          <p:cNvPr name="Freeform 13" id="13"/>
          <p:cNvSpPr/>
          <p:nvPr/>
        </p:nvSpPr>
        <p:spPr>
          <a:xfrm flipH="false" flipV="false" rot="0">
            <a:off x="2056857" y="2306716"/>
            <a:ext cx="5042892" cy="1740998"/>
          </a:xfrm>
          <a:custGeom>
            <a:avLst/>
            <a:gdLst/>
            <a:ahLst/>
            <a:cxnLst/>
            <a:rect r="r" b="b" t="t" l="l"/>
            <a:pathLst>
              <a:path h="1740998" w="5042892">
                <a:moveTo>
                  <a:pt x="0" y="0"/>
                </a:moveTo>
                <a:lnTo>
                  <a:pt x="5042892" y="0"/>
                </a:lnTo>
                <a:lnTo>
                  <a:pt x="5042892" y="1740999"/>
                </a:lnTo>
                <a:lnTo>
                  <a:pt x="0" y="1740999"/>
                </a:lnTo>
                <a:lnTo>
                  <a:pt x="0" y="0"/>
                </a:lnTo>
                <a:close/>
              </a:path>
            </a:pathLst>
          </a:custGeom>
          <a:blipFill>
            <a:blip r:embed="rId2"/>
            <a:stretch>
              <a:fillRect l="0" t="0" r="0" b="0"/>
            </a:stretch>
          </a:blipFill>
        </p:spPr>
      </p:sp>
      <p:sp>
        <p:nvSpPr>
          <p:cNvPr name="Freeform 14" id="14"/>
          <p:cNvSpPr/>
          <p:nvPr/>
        </p:nvSpPr>
        <p:spPr>
          <a:xfrm flipH="false" flipV="false" rot="0">
            <a:off x="5544858" y="4640689"/>
            <a:ext cx="7932173" cy="2022665"/>
          </a:xfrm>
          <a:custGeom>
            <a:avLst/>
            <a:gdLst/>
            <a:ahLst/>
            <a:cxnLst/>
            <a:rect r="r" b="b" t="t" l="l"/>
            <a:pathLst>
              <a:path h="2022665" w="7932173">
                <a:moveTo>
                  <a:pt x="0" y="0"/>
                </a:moveTo>
                <a:lnTo>
                  <a:pt x="7932173" y="0"/>
                </a:lnTo>
                <a:lnTo>
                  <a:pt x="7932173" y="2022665"/>
                </a:lnTo>
                <a:lnTo>
                  <a:pt x="0" y="2022665"/>
                </a:lnTo>
                <a:lnTo>
                  <a:pt x="0" y="0"/>
                </a:lnTo>
                <a:close/>
              </a:path>
            </a:pathLst>
          </a:custGeom>
          <a:blipFill>
            <a:blip r:embed="rId3"/>
            <a:stretch>
              <a:fillRect l="0" t="-19890" r="0" b="0"/>
            </a:stretch>
          </a:blipFill>
        </p:spPr>
      </p:sp>
      <p:sp>
        <p:nvSpPr>
          <p:cNvPr name="Freeform 15" id="15"/>
          <p:cNvSpPr/>
          <p:nvPr/>
        </p:nvSpPr>
        <p:spPr>
          <a:xfrm flipH="false" flipV="false" rot="0">
            <a:off x="5544858" y="6663354"/>
            <a:ext cx="9745633" cy="3482373"/>
          </a:xfrm>
          <a:custGeom>
            <a:avLst/>
            <a:gdLst/>
            <a:ahLst/>
            <a:cxnLst/>
            <a:rect r="r" b="b" t="t" l="l"/>
            <a:pathLst>
              <a:path h="3482373" w="9745633">
                <a:moveTo>
                  <a:pt x="0" y="0"/>
                </a:moveTo>
                <a:lnTo>
                  <a:pt x="9745633" y="0"/>
                </a:lnTo>
                <a:lnTo>
                  <a:pt x="9745633" y="3482373"/>
                </a:lnTo>
                <a:lnTo>
                  <a:pt x="0" y="3482373"/>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56842" y="2003239"/>
            <a:ext cx="16230600" cy="7404608"/>
            <a:chOff x="0" y="0"/>
            <a:chExt cx="4274726" cy="1950185"/>
          </a:xfrm>
        </p:grpSpPr>
        <p:sp>
          <p:nvSpPr>
            <p:cNvPr name="Freeform 3" id="3"/>
            <p:cNvSpPr/>
            <p:nvPr/>
          </p:nvSpPr>
          <p:spPr>
            <a:xfrm flipH="false" flipV="false" rot="0">
              <a:off x="0" y="0"/>
              <a:ext cx="4274726" cy="1950185"/>
            </a:xfrm>
            <a:custGeom>
              <a:avLst/>
              <a:gdLst/>
              <a:ahLst/>
              <a:cxnLst/>
              <a:rect r="r" b="b" t="t" l="l"/>
              <a:pathLst>
                <a:path h="1950185" w="4274726">
                  <a:moveTo>
                    <a:pt x="24327" y="0"/>
                  </a:moveTo>
                  <a:lnTo>
                    <a:pt x="4250399" y="0"/>
                  </a:lnTo>
                  <a:cubicBezTo>
                    <a:pt x="4263834" y="0"/>
                    <a:pt x="4274726" y="10891"/>
                    <a:pt x="4274726" y="24327"/>
                  </a:cubicBezTo>
                  <a:lnTo>
                    <a:pt x="4274726" y="1925858"/>
                  </a:lnTo>
                  <a:cubicBezTo>
                    <a:pt x="4274726" y="1932310"/>
                    <a:pt x="4272163" y="1938498"/>
                    <a:pt x="4267601" y="1943060"/>
                  </a:cubicBezTo>
                  <a:cubicBezTo>
                    <a:pt x="4263039" y="1947622"/>
                    <a:pt x="4256851" y="1950185"/>
                    <a:pt x="4250399" y="1950185"/>
                  </a:cubicBezTo>
                  <a:lnTo>
                    <a:pt x="24327" y="1950185"/>
                  </a:lnTo>
                  <a:cubicBezTo>
                    <a:pt x="10891" y="1950185"/>
                    <a:pt x="0" y="1939293"/>
                    <a:pt x="0" y="1925858"/>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2007335"/>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If we multiply the pairwise error probability P2(d) by the number of incorrectly decoded information bits for the incorrect path at the node where they merge we obtain the bit error rate for that path. </a:t>
              </a:r>
            </a:p>
            <a:p>
              <a:pPr marL="561336" indent="-280668" lvl="1">
                <a:lnSpc>
                  <a:spcPts val="3639"/>
                </a:lnSpc>
                <a:buFont typeface="Arial"/>
                <a:buChar char="•"/>
              </a:pPr>
              <a:r>
                <a:rPr lang="en-US" sz="2599">
                  <a:solidFill>
                    <a:srgbClr val="000000"/>
                  </a:solidFill>
                  <a:latin typeface="Atkinson Hyperlegible"/>
                </a:rPr>
                <a:t>We will use the transfer function to get information about the number of incorrectly decoded bits.</a:t>
              </a: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a:p>
              <a:pPr>
                <a:lnSpc>
                  <a:spcPts val="3639"/>
                </a:lnSpc>
              </a:pPr>
            </a:p>
          </p:txBody>
        </p:sp>
      </p:grpSp>
      <p:sp>
        <p:nvSpPr>
          <p:cNvPr name="AutoShape 5" id="5"/>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6" id="6"/>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7" id="7"/>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1" id="11"/>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33</a:t>
              </a:r>
            </a:p>
          </p:txBody>
        </p:sp>
      </p:grpSp>
      <p:sp>
        <p:nvSpPr>
          <p:cNvPr name="Freeform 13" id="13"/>
          <p:cNvSpPr/>
          <p:nvPr/>
        </p:nvSpPr>
        <p:spPr>
          <a:xfrm flipH="false" flipV="false" rot="0">
            <a:off x="5104001" y="3936663"/>
            <a:ext cx="8536282" cy="4925770"/>
          </a:xfrm>
          <a:custGeom>
            <a:avLst/>
            <a:gdLst/>
            <a:ahLst/>
            <a:cxnLst/>
            <a:rect r="r" b="b" t="t" l="l"/>
            <a:pathLst>
              <a:path h="4925770" w="8536282">
                <a:moveTo>
                  <a:pt x="0" y="0"/>
                </a:moveTo>
                <a:lnTo>
                  <a:pt x="8536282" y="0"/>
                </a:lnTo>
                <a:lnTo>
                  <a:pt x="8536282" y="4925770"/>
                </a:lnTo>
                <a:lnTo>
                  <a:pt x="0" y="4925770"/>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990971" y="0"/>
            <a:ext cx="1529200" cy="1637448"/>
            <a:chOff x="0" y="0"/>
            <a:chExt cx="2038933" cy="2183264"/>
          </a:xfrm>
        </p:grpSpPr>
        <p:grpSp>
          <p:nvGrpSpPr>
            <p:cNvPr name="Group 6" id="6"/>
            <p:cNvGrpSpPr/>
            <p:nvPr/>
          </p:nvGrpSpPr>
          <p:grpSpPr>
            <a:xfrm rot="0">
              <a:off x="73983" y="0"/>
              <a:ext cx="1890967" cy="2183264"/>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60"/>
                  </a:lnSpc>
                </a:pPr>
              </a:p>
            </p:txBody>
          </p:sp>
        </p:grpSp>
        <p:sp>
          <p:nvSpPr>
            <p:cNvPr name="TextBox 9" id="9"/>
            <p:cNvSpPr txBox="true"/>
            <p:nvPr/>
          </p:nvSpPr>
          <p:spPr>
            <a:xfrm rot="0">
              <a:off x="0" y="425781"/>
              <a:ext cx="2038933" cy="1199452"/>
            </a:xfrm>
            <a:prstGeom prst="rect">
              <a:avLst/>
            </a:prstGeom>
          </p:spPr>
          <p:txBody>
            <a:bodyPr anchor="t" rtlCol="false" tIns="0" lIns="0" bIns="0" rIns="0">
              <a:spAutoFit/>
            </a:bodyPr>
            <a:lstStyle/>
            <a:p>
              <a:pPr algn="ctr">
                <a:lnSpc>
                  <a:spcPts val="7542"/>
                </a:lnSpc>
              </a:pPr>
              <a:r>
                <a:rPr lang="en-US" sz="5387" spc="538">
                  <a:solidFill>
                    <a:srgbClr val="FFF4EA"/>
                  </a:solidFill>
                  <a:latin typeface="Barlow Bold"/>
                </a:rPr>
                <a:t>34</a:t>
              </a:r>
            </a:p>
          </p:txBody>
        </p:sp>
      </p:grpSp>
      <p:sp>
        <p:nvSpPr>
          <p:cNvPr name="Freeform 10" id="10"/>
          <p:cNvSpPr/>
          <p:nvPr/>
        </p:nvSpPr>
        <p:spPr>
          <a:xfrm flipH="false" flipV="false" rot="0">
            <a:off x="3975165" y="2494073"/>
            <a:ext cx="10337670" cy="7603431"/>
          </a:xfrm>
          <a:custGeom>
            <a:avLst/>
            <a:gdLst/>
            <a:ahLst/>
            <a:cxnLst/>
            <a:rect r="r" b="b" t="t" l="l"/>
            <a:pathLst>
              <a:path h="7603431" w="10337670">
                <a:moveTo>
                  <a:pt x="0" y="0"/>
                </a:moveTo>
                <a:lnTo>
                  <a:pt x="10337670" y="0"/>
                </a:lnTo>
                <a:lnTo>
                  <a:pt x="10337670" y="7603431"/>
                </a:lnTo>
                <a:lnTo>
                  <a:pt x="0" y="7603431"/>
                </a:lnTo>
                <a:lnTo>
                  <a:pt x="0" y="0"/>
                </a:lnTo>
                <a:close/>
              </a:path>
            </a:pathLst>
          </a:custGeom>
          <a:blipFill>
            <a:blip r:embed="rId2"/>
            <a:stretch>
              <a:fillRect l="0" t="0" r="0" b="0"/>
            </a:stretch>
          </a:blipFill>
        </p:spPr>
      </p:sp>
      <p:sp>
        <p:nvSpPr>
          <p:cNvPr name="TextBox 11" id="11"/>
          <p:cNvSpPr txBox="true"/>
          <p:nvPr/>
        </p:nvSpPr>
        <p:spPr>
          <a:xfrm rot="0">
            <a:off x="7679756" y="537527"/>
            <a:ext cx="2928488" cy="887028"/>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RESULTS</a:t>
            </a:r>
          </a:p>
        </p:txBody>
      </p:sp>
      <p:sp>
        <p:nvSpPr>
          <p:cNvPr name="TextBox 12" id="12"/>
          <p:cNvSpPr txBox="true"/>
          <p:nvPr/>
        </p:nvSpPr>
        <p:spPr>
          <a:xfrm rot="0">
            <a:off x="2312672" y="1768492"/>
            <a:ext cx="14042045" cy="515027"/>
          </a:xfrm>
          <a:prstGeom prst="rect">
            <a:avLst/>
          </a:prstGeom>
        </p:spPr>
        <p:txBody>
          <a:bodyPr anchor="t" rtlCol="false" tIns="0" lIns="0" bIns="0" rIns="0">
            <a:spAutoFit/>
          </a:bodyPr>
          <a:lstStyle/>
          <a:p>
            <a:pPr algn="ctr">
              <a:lnSpc>
                <a:spcPts val="4242"/>
              </a:lnSpc>
            </a:pPr>
            <a:r>
              <a:rPr lang="en-US" sz="3030">
                <a:solidFill>
                  <a:srgbClr val="000000"/>
                </a:solidFill>
                <a:latin typeface="Canva Sans"/>
              </a:rPr>
              <a:t>SIMLUATION RESULT COMPARISON FOR THE  DIFFRENT VALUES OF [</a:t>
            </a:r>
            <a:r>
              <a:rPr lang="en-US" sz="3030">
                <a:solidFill>
                  <a:srgbClr val="000000"/>
                </a:solidFill>
                <a:latin typeface="Canva Sans Italics"/>
              </a:rPr>
              <a:t>n,k,Kc</a:t>
            </a:r>
            <a:r>
              <a:rPr lang="en-US" sz="3030">
                <a:solidFill>
                  <a:srgbClr val="000000"/>
                </a:solidFill>
                <a:latin typeface="Canva Sans"/>
              </a:rPr>
              <a: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35</a:t>
              </a:r>
            </a:p>
          </p:txBody>
        </p:sp>
      </p:grpSp>
      <p:sp>
        <p:nvSpPr>
          <p:cNvPr name="Freeform 10" id="10"/>
          <p:cNvSpPr/>
          <p:nvPr/>
        </p:nvSpPr>
        <p:spPr>
          <a:xfrm flipH="false" flipV="false" rot="0">
            <a:off x="4296994" y="2489804"/>
            <a:ext cx="10208532" cy="7582572"/>
          </a:xfrm>
          <a:custGeom>
            <a:avLst/>
            <a:gdLst/>
            <a:ahLst/>
            <a:cxnLst/>
            <a:rect r="r" b="b" t="t" l="l"/>
            <a:pathLst>
              <a:path h="7582572" w="10208532">
                <a:moveTo>
                  <a:pt x="0" y="0"/>
                </a:moveTo>
                <a:lnTo>
                  <a:pt x="10208532" y="0"/>
                </a:lnTo>
                <a:lnTo>
                  <a:pt x="10208532" y="7582573"/>
                </a:lnTo>
                <a:lnTo>
                  <a:pt x="0" y="7582573"/>
                </a:lnTo>
                <a:lnTo>
                  <a:pt x="0" y="0"/>
                </a:lnTo>
                <a:close/>
              </a:path>
            </a:pathLst>
          </a:custGeom>
          <a:blipFill>
            <a:blip r:embed="rId2"/>
            <a:stretch>
              <a:fillRect l="0" t="-1150" r="0" b="-1150"/>
            </a:stretch>
          </a:blipFill>
        </p:spPr>
      </p:sp>
      <p:sp>
        <p:nvSpPr>
          <p:cNvPr name="TextBox 11" id="11"/>
          <p:cNvSpPr txBox="true"/>
          <p:nvPr/>
        </p:nvSpPr>
        <p:spPr>
          <a:xfrm rot="0">
            <a:off x="7679756" y="537527"/>
            <a:ext cx="2928488" cy="887028"/>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RESULTS</a:t>
            </a:r>
          </a:p>
        </p:txBody>
      </p:sp>
      <p:sp>
        <p:nvSpPr>
          <p:cNvPr name="TextBox 12" id="12"/>
          <p:cNvSpPr txBox="true"/>
          <p:nvPr/>
        </p:nvSpPr>
        <p:spPr>
          <a:xfrm rot="0">
            <a:off x="2312672" y="1616075"/>
            <a:ext cx="14042045" cy="515027"/>
          </a:xfrm>
          <a:prstGeom prst="rect">
            <a:avLst/>
          </a:prstGeom>
        </p:spPr>
        <p:txBody>
          <a:bodyPr anchor="t" rtlCol="false" tIns="0" lIns="0" bIns="0" rIns="0">
            <a:spAutoFit/>
          </a:bodyPr>
          <a:lstStyle/>
          <a:p>
            <a:pPr algn="ctr">
              <a:lnSpc>
                <a:spcPts val="4242"/>
              </a:lnSpc>
            </a:pPr>
            <a:r>
              <a:rPr lang="en-US" sz="3030">
                <a:solidFill>
                  <a:srgbClr val="000000"/>
                </a:solidFill>
                <a:latin typeface="Canva Sans"/>
              </a:rPr>
              <a:t>SIMLUATION RESULT COMPARISON FOR THE  DIFFRENT VALUES OF [</a:t>
            </a:r>
            <a:r>
              <a:rPr lang="en-US" sz="3030">
                <a:solidFill>
                  <a:srgbClr val="000000"/>
                </a:solidFill>
                <a:latin typeface="Canva Sans Italics"/>
              </a:rPr>
              <a:t>n,k,Kc</a:t>
            </a:r>
            <a:r>
              <a:rPr lang="en-US" sz="3030">
                <a:solidFill>
                  <a:srgbClr val="000000"/>
                </a:solidFill>
                <a:latin typeface="Canva Sans"/>
              </a:rPr>
              <a: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36</a:t>
              </a:r>
            </a:p>
          </p:txBody>
        </p:sp>
      </p:grpSp>
      <p:sp>
        <p:nvSpPr>
          <p:cNvPr name="TextBox 10" id="10"/>
          <p:cNvSpPr txBox="true"/>
          <p:nvPr/>
        </p:nvSpPr>
        <p:spPr>
          <a:xfrm rot="0">
            <a:off x="7679756" y="537527"/>
            <a:ext cx="2928488" cy="887028"/>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RESULTS</a:t>
            </a:r>
          </a:p>
        </p:txBody>
      </p:sp>
      <p:sp>
        <p:nvSpPr>
          <p:cNvPr name="TextBox 11" id="11"/>
          <p:cNvSpPr txBox="true"/>
          <p:nvPr/>
        </p:nvSpPr>
        <p:spPr>
          <a:xfrm rot="0">
            <a:off x="2312672" y="1616075"/>
            <a:ext cx="14042045" cy="515027"/>
          </a:xfrm>
          <a:prstGeom prst="rect">
            <a:avLst/>
          </a:prstGeom>
        </p:spPr>
        <p:txBody>
          <a:bodyPr anchor="t" rtlCol="false" tIns="0" lIns="0" bIns="0" rIns="0">
            <a:spAutoFit/>
          </a:bodyPr>
          <a:lstStyle/>
          <a:p>
            <a:pPr algn="ctr">
              <a:lnSpc>
                <a:spcPts val="4242"/>
              </a:lnSpc>
            </a:pPr>
            <a:r>
              <a:rPr lang="en-US" sz="3030">
                <a:solidFill>
                  <a:srgbClr val="000000"/>
                </a:solidFill>
                <a:latin typeface="Canva Sans"/>
              </a:rPr>
              <a:t>SIMLUATION RESULT COMPARISON FOR THE  DIFFRENT VALUES OF [</a:t>
            </a:r>
            <a:r>
              <a:rPr lang="en-US" sz="3030">
                <a:solidFill>
                  <a:srgbClr val="000000"/>
                </a:solidFill>
                <a:latin typeface="Canva Sans Italics"/>
              </a:rPr>
              <a:t>n,k,Kc</a:t>
            </a:r>
            <a:r>
              <a:rPr lang="en-US" sz="3030">
                <a:solidFill>
                  <a:srgbClr val="000000"/>
                </a:solidFill>
                <a:latin typeface="Canva Sans"/>
              </a:rPr>
              <a:t>]</a:t>
            </a:r>
          </a:p>
        </p:txBody>
      </p:sp>
      <p:sp>
        <p:nvSpPr>
          <p:cNvPr name="Freeform 12" id="12"/>
          <p:cNvSpPr/>
          <p:nvPr/>
        </p:nvSpPr>
        <p:spPr>
          <a:xfrm flipH="false" flipV="false" rot="0">
            <a:off x="4050996" y="2378752"/>
            <a:ext cx="10186009" cy="7746321"/>
          </a:xfrm>
          <a:custGeom>
            <a:avLst/>
            <a:gdLst/>
            <a:ahLst/>
            <a:cxnLst/>
            <a:rect r="r" b="b" t="t" l="l"/>
            <a:pathLst>
              <a:path h="7746321" w="10186009">
                <a:moveTo>
                  <a:pt x="0" y="0"/>
                </a:moveTo>
                <a:lnTo>
                  <a:pt x="10186008" y="0"/>
                </a:lnTo>
                <a:lnTo>
                  <a:pt x="10186008" y="7746322"/>
                </a:lnTo>
                <a:lnTo>
                  <a:pt x="0" y="7746322"/>
                </a:lnTo>
                <a:lnTo>
                  <a:pt x="0" y="0"/>
                </a:lnTo>
                <a:close/>
              </a:path>
            </a:pathLst>
          </a:custGeom>
          <a:blipFill>
            <a:blip r:embed="rId2"/>
            <a:stretch>
              <a:fillRect l="-3129" t="0" r="-3129"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2</a:t>
              </a:r>
            </a:p>
          </p:txBody>
        </p:sp>
      </p:grpSp>
      <p:grpSp>
        <p:nvGrpSpPr>
          <p:cNvPr name="Group 10" id="10"/>
          <p:cNvGrpSpPr/>
          <p:nvPr/>
        </p:nvGrpSpPr>
        <p:grpSpPr>
          <a:xfrm rot="0">
            <a:off x="1350042" y="2003239"/>
            <a:ext cx="16165975" cy="7024624"/>
            <a:chOff x="0" y="0"/>
            <a:chExt cx="4257705" cy="1850107"/>
          </a:xfrm>
        </p:grpSpPr>
        <p:sp>
          <p:nvSpPr>
            <p:cNvPr name="Freeform 11" id="11"/>
            <p:cNvSpPr/>
            <p:nvPr/>
          </p:nvSpPr>
          <p:spPr>
            <a:xfrm flipH="false" flipV="false" rot="0">
              <a:off x="0" y="0"/>
              <a:ext cx="4257705" cy="1850107"/>
            </a:xfrm>
            <a:custGeom>
              <a:avLst/>
              <a:gdLst/>
              <a:ahLst/>
              <a:cxnLst/>
              <a:rect r="r" b="b" t="t" l="l"/>
              <a:pathLst>
                <a:path h="1850107" w="4257705">
                  <a:moveTo>
                    <a:pt x="24424" y="0"/>
                  </a:moveTo>
                  <a:lnTo>
                    <a:pt x="4233281" y="0"/>
                  </a:lnTo>
                  <a:cubicBezTo>
                    <a:pt x="4246770" y="0"/>
                    <a:pt x="4257705" y="10935"/>
                    <a:pt x="4257705" y="24424"/>
                  </a:cubicBezTo>
                  <a:lnTo>
                    <a:pt x="4257705" y="1825683"/>
                  </a:lnTo>
                  <a:cubicBezTo>
                    <a:pt x="4257705" y="1832160"/>
                    <a:pt x="4255132" y="1838373"/>
                    <a:pt x="4250552" y="1842953"/>
                  </a:cubicBezTo>
                  <a:cubicBezTo>
                    <a:pt x="4245971" y="1847533"/>
                    <a:pt x="4239759" y="1850107"/>
                    <a:pt x="4233281" y="1850107"/>
                  </a:cubicBezTo>
                  <a:lnTo>
                    <a:pt x="24424" y="1850107"/>
                  </a:lnTo>
                  <a:cubicBezTo>
                    <a:pt x="10935" y="1850107"/>
                    <a:pt x="0" y="1839172"/>
                    <a:pt x="0" y="1825683"/>
                  </a:cubicBezTo>
                  <a:lnTo>
                    <a:pt x="0" y="24424"/>
                  </a:lnTo>
                  <a:cubicBezTo>
                    <a:pt x="0" y="10935"/>
                    <a:pt x="10935" y="0"/>
                    <a:pt x="24424" y="0"/>
                  </a:cubicBezTo>
                  <a:close/>
                </a:path>
              </a:pathLst>
            </a:custGeom>
            <a:solidFill>
              <a:srgbClr val="FFF4EA"/>
            </a:solidFill>
          </p:spPr>
        </p:sp>
        <p:sp>
          <p:nvSpPr>
            <p:cNvPr name="TextBox 12" id="12"/>
            <p:cNvSpPr txBox="true"/>
            <p:nvPr/>
          </p:nvSpPr>
          <p:spPr>
            <a:xfrm>
              <a:off x="0" y="-57150"/>
              <a:ext cx="4257705"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The main source of our code and concepts is the material posted on Google Classroom.</a:t>
              </a:r>
            </a:p>
            <a:p>
              <a:pPr>
                <a:lnSpc>
                  <a:spcPts val="3639"/>
                </a:lnSpc>
              </a:pPr>
            </a:p>
            <a:p>
              <a:pPr marL="561336" indent="-280668" lvl="1">
                <a:lnSpc>
                  <a:spcPts val="3639"/>
                </a:lnSpc>
                <a:buFont typeface="Arial"/>
                <a:buChar char="•"/>
              </a:pPr>
              <a:r>
                <a:rPr lang="en-US" sz="2599">
                  <a:solidFill>
                    <a:srgbClr val="000000"/>
                  </a:solidFill>
                  <a:latin typeface="Atkinson Hyperlegible"/>
                </a:rPr>
                <a:t>We used sources like some videos of NPTEL and other YouTube Videos.</a:t>
              </a:r>
            </a:p>
            <a:p>
              <a:pPr>
                <a:lnSpc>
                  <a:spcPts val="3639"/>
                </a:lnSpc>
              </a:pPr>
            </a:p>
            <a:p>
              <a:pPr marL="561336" indent="-280668" lvl="1">
                <a:lnSpc>
                  <a:spcPts val="3639"/>
                </a:lnSpc>
                <a:buFont typeface="Arial"/>
                <a:buChar char="•"/>
              </a:pPr>
              <a:r>
                <a:rPr lang="en-US" sz="2599" u="sng">
                  <a:solidFill>
                    <a:srgbClr val="000000"/>
                  </a:solidFill>
                  <a:latin typeface="Atkinson Hyperlegible Bold"/>
                </a:rPr>
                <a:t>Books which we used </a:t>
              </a:r>
              <a:r>
                <a:rPr lang="en-US" sz="2599">
                  <a:solidFill>
                    <a:srgbClr val="000000"/>
                  </a:solidFill>
                  <a:latin typeface="Atkinson Hyperlegible"/>
                </a:rPr>
                <a:t>: </a:t>
              </a:r>
            </a:p>
            <a:p>
              <a:pPr marL="561336" indent="-280668" lvl="1">
                <a:lnSpc>
                  <a:spcPts val="3639"/>
                </a:lnSpc>
                <a:buFont typeface="Arial"/>
                <a:buChar char="•"/>
              </a:pPr>
              <a:r>
                <a:rPr lang="en-US" sz="2599">
                  <a:solidFill>
                    <a:srgbClr val="000000"/>
                  </a:solidFill>
                  <a:latin typeface="Atkinson Hyperlegible"/>
                </a:rPr>
                <a:t>J. G. Proakis. Digital Communications. 4th edition. McGraw-Hill, 1995. </a:t>
              </a:r>
            </a:p>
            <a:p>
              <a:pPr marL="561336" indent="-280668" lvl="1">
                <a:lnSpc>
                  <a:spcPts val="3639"/>
                </a:lnSpc>
                <a:buFont typeface="Arial"/>
                <a:buChar char="•"/>
              </a:pPr>
              <a:r>
                <a:rPr lang="en-US" sz="2599">
                  <a:solidFill>
                    <a:srgbClr val="000000"/>
                  </a:solidFill>
                  <a:latin typeface="Atkinson Hyperlegible"/>
                </a:rPr>
                <a:t>Dasari Sai Bhargav. Viterbi Decoding for Convolutional Codes.</a:t>
              </a:r>
            </a:p>
            <a:p>
              <a:pPr>
                <a:lnSpc>
                  <a:spcPts val="3639"/>
                </a:lnSpc>
              </a:pPr>
            </a:p>
          </p:txBody>
        </p:sp>
      </p:grpSp>
      <p:sp>
        <p:nvSpPr>
          <p:cNvPr name="TextBox 13" id="13"/>
          <p:cNvSpPr txBox="true"/>
          <p:nvPr/>
        </p:nvSpPr>
        <p:spPr>
          <a:xfrm rot="0">
            <a:off x="4193203" y="537527"/>
            <a:ext cx="990159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Acknowledgement of any help</a:t>
            </a:r>
            <a:r>
              <a:rPr lang="en-US" sz="5199">
                <a:solidFill>
                  <a:srgbClr val="000000"/>
                </a:solidFill>
                <a:latin typeface="Canva Sans Bold"/>
              </a:rPr>
              <a:t> </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247317" y="2003239"/>
            <a:ext cx="16230600" cy="7024624"/>
            <a:chOff x="0" y="0"/>
            <a:chExt cx="4274726" cy="1850107"/>
          </a:xfrm>
        </p:grpSpPr>
        <p:sp>
          <p:nvSpPr>
            <p:cNvPr name="Freeform 3" id="3"/>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4" id="4"/>
            <p:cNvSpPr txBox="true"/>
            <p:nvPr/>
          </p:nvSpPr>
          <p:spPr>
            <a:xfrm>
              <a:off x="0" y="-57150"/>
              <a:ext cx="4274726" cy="1907257"/>
            </a:xfrm>
            <a:prstGeom prst="rect">
              <a:avLst/>
            </a:prstGeom>
          </p:spPr>
          <p:txBody>
            <a:bodyPr anchor="ctr" rtlCol="false" tIns="50800" lIns="50800" bIns="50800" rIns="50800"/>
            <a:lstStyle/>
            <a:p>
              <a:pPr marL="561336" indent="-280668" lvl="1">
                <a:lnSpc>
                  <a:spcPts val="3639"/>
                </a:lnSpc>
                <a:buFont typeface="Arial"/>
                <a:buChar char="•"/>
              </a:pPr>
              <a:r>
                <a:rPr lang="en-US" sz="2599">
                  <a:solidFill>
                    <a:srgbClr val="000000"/>
                  </a:solidFill>
                  <a:latin typeface="Atkinson Hyperlegible"/>
                </a:rPr>
                <a:t>Beyond a certain point, decreasing R(CodeRate) too much can lead to inef</a:t>
              </a:r>
              <a:r>
                <a:rPr lang="en-US" sz="2599">
                  <a:solidFill>
                    <a:srgbClr val="000000"/>
                  </a:solidFill>
                  <a:latin typeface="Atkinson Hyperlegible"/>
                </a:rPr>
                <a:t>ficiency in the use of the channel bandwidth or resource, or it may adversely impact the overall throughput of the communication system.</a:t>
              </a:r>
            </a:p>
            <a:p>
              <a:pPr marL="561336" indent="-280668" lvl="1">
                <a:lnSpc>
                  <a:spcPts val="3639"/>
                </a:lnSpc>
                <a:buFont typeface="Arial"/>
                <a:buChar char="•"/>
              </a:pPr>
              <a:r>
                <a:rPr lang="en-US" sz="2599">
                  <a:solidFill>
                    <a:srgbClr val="000000"/>
                  </a:solidFill>
                  <a:latin typeface="Atkinson Hyperlegible"/>
                </a:rPr>
                <a:t>As the memory of the register increases, more number of previous input bits is used to encode each new bit.</a:t>
              </a:r>
            </a:p>
            <a:p>
              <a:pPr marL="561336" indent="-280668" lvl="1">
                <a:lnSpc>
                  <a:spcPts val="3639"/>
                </a:lnSpc>
                <a:buFont typeface="Arial"/>
                <a:buChar char="•"/>
              </a:pPr>
              <a:r>
                <a:rPr lang="en-US" sz="2599">
                  <a:solidFill>
                    <a:srgbClr val="000000"/>
                  </a:solidFill>
                  <a:latin typeface="Atkinson Hyperlegible"/>
                </a:rPr>
                <a:t>This additional information increases the accuracy and decreases BER for a given value of code rate for the encoded data.</a:t>
              </a:r>
            </a:p>
            <a:p>
              <a:pPr marL="561336" indent="-280668" lvl="1">
                <a:lnSpc>
                  <a:spcPts val="3639"/>
                </a:lnSpc>
                <a:buFont typeface="Arial"/>
                <a:buChar char="•"/>
              </a:pPr>
              <a:r>
                <a:rPr lang="en-US" sz="2599">
                  <a:solidFill>
                    <a:srgbClr val="000000"/>
                  </a:solidFill>
                  <a:latin typeface="Atkinson Hyperlegible"/>
                </a:rPr>
                <a:t>With higher Kc, the decoder can better detect and correct errors introduced during transmission due to noise, leading to a lower BER at a given signal-to-noise ratio(SNR)</a:t>
              </a:r>
            </a:p>
            <a:p>
              <a:pPr marL="561336" indent="-280668" lvl="1">
                <a:lnSpc>
                  <a:spcPts val="3639"/>
                </a:lnSpc>
                <a:buFont typeface="Arial"/>
                <a:buChar char="•"/>
              </a:pPr>
              <a:r>
                <a:rPr lang="en-US" sz="2599">
                  <a:solidFill>
                    <a:srgbClr val="000000"/>
                  </a:solidFill>
                  <a:latin typeface="Atkinson Hyperlegible"/>
                </a:rPr>
                <a:t>By taking the Euclidean distance between the expected and received voltages, we also take into account the information contained in the received bit where as in the hard decoding where we use a threshold voltage value to map received voltages to bits and therefore there is lose of information during the conversion. Therefore soft decision decoding provides better path metric and therefore is able to perform better than hard decoding. </a:t>
              </a:r>
            </a:p>
            <a:p>
              <a:pPr>
                <a:lnSpc>
                  <a:spcPts val="3639"/>
                </a:lnSpc>
              </a:pPr>
            </a:p>
          </p:txBody>
        </p:sp>
      </p:grpSp>
      <p:sp>
        <p:nvSpPr>
          <p:cNvPr name="TextBox 5" id="5"/>
          <p:cNvSpPr txBox="true"/>
          <p:nvPr/>
        </p:nvSpPr>
        <p:spPr>
          <a:xfrm rot="0">
            <a:off x="7331918" y="537527"/>
            <a:ext cx="362416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Conclusion</a:t>
            </a:r>
          </a:p>
        </p:txBody>
      </p:sp>
      <p:sp>
        <p:nvSpPr>
          <p:cNvPr name="AutoShape 6" id="6"/>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7" id="7"/>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8" id="8"/>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12" id="12"/>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37</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7287892" y="537527"/>
            <a:ext cx="37122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Outline</a:t>
            </a:r>
          </a:p>
        </p:txBody>
      </p:sp>
      <p:sp>
        <p:nvSpPr>
          <p:cNvPr name="AutoShape 3" id="3"/>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4" id="4"/>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5" id="5"/>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9" id="9"/>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3</a:t>
              </a:r>
            </a:p>
          </p:txBody>
        </p:sp>
      </p:grpSp>
      <p:sp>
        <p:nvSpPr>
          <p:cNvPr name="TextBox 11" id="11"/>
          <p:cNvSpPr txBox="true"/>
          <p:nvPr/>
        </p:nvSpPr>
        <p:spPr>
          <a:xfrm rot="0">
            <a:off x="1169983" y="1915593"/>
            <a:ext cx="14998408" cy="6923369"/>
          </a:xfrm>
          <a:prstGeom prst="rect">
            <a:avLst/>
          </a:prstGeom>
        </p:spPr>
        <p:txBody>
          <a:bodyPr anchor="t" rtlCol="false" tIns="0" lIns="0" bIns="0" rIns="0">
            <a:spAutoFit/>
          </a:bodyPr>
          <a:lstStyle/>
          <a:p>
            <a:pPr>
              <a:lnSpc>
                <a:spcPts val="4207"/>
              </a:lnSpc>
            </a:pPr>
          </a:p>
          <a:p>
            <a:pPr marL="648872" indent="-324436" lvl="1">
              <a:lnSpc>
                <a:spcPts val="4207"/>
              </a:lnSpc>
              <a:buFont typeface="Arial"/>
              <a:buChar char="•"/>
            </a:pPr>
            <a:r>
              <a:rPr lang="en-US" sz="3005" spc="300">
                <a:solidFill>
                  <a:srgbClr val="000000"/>
                </a:solidFill>
                <a:latin typeface="Atkinson Hyperlegible"/>
              </a:rPr>
              <a:t>History</a:t>
            </a:r>
          </a:p>
          <a:p>
            <a:pPr marL="648872" indent="-324436" lvl="1">
              <a:lnSpc>
                <a:spcPts val="4207"/>
              </a:lnSpc>
              <a:buFont typeface="Arial"/>
              <a:buChar char="•"/>
            </a:pPr>
            <a:r>
              <a:rPr lang="en-US" sz="3005" spc="300">
                <a:solidFill>
                  <a:srgbClr val="000000"/>
                </a:solidFill>
                <a:latin typeface="Atkinson Hyperlegible"/>
              </a:rPr>
              <a:t>Introduction to convolutional codes</a:t>
            </a:r>
          </a:p>
          <a:p>
            <a:pPr marL="648872" indent="-324436" lvl="1">
              <a:lnSpc>
                <a:spcPts val="4207"/>
              </a:lnSpc>
              <a:buFont typeface="Arial"/>
              <a:buChar char="•"/>
            </a:pPr>
            <a:r>
              <a:rPr lang="en-US" sz="3005" spc="300">
                <a:solidFill>
                  <a:srgbClr val="000000"/>
                </a:solidFill>
                <a:latin typeface="Atkinson Hyperlegible"/>
              </a:rPr>
              <a:t>Convolutional encoder</a:t>
            </a:r>
          </a:p>
          <a:p>
            <a:pPr marL="648872" indent="-324436" lvl="1">
              <a:lnSpc>
                <a:spcPts val="4207"/>
              </a:lnSpc>
              <a:buFont typeface="Arial"/>
              <a:buChar char="•"/>
            </a:pPr>
            <a:r>
              <a:rPr lang="en-US" sz="3005" spc="300">
                <a:solidFill>
                  <a:srgbClr val="000000"/>
                </a:solidFill>
                <a:latin typeface="Atkinson Hyperlegible"/>
              </a:rPr>
              <a:t>Convolutional codes representation and explanation with examples</a:t>
            </a:r>
          </a:p>
          <a:p>
            <a:pPr>
              <a:lnSpc>
                <a:spcPts val="4207"/>
              </a:lnSpc>
            </a:pPr>
            <a:r>
              <a:rPr lang="en-US" sz="3005" spc="300">
                <a:solidFill>
                  <a:srgbClr val="000000"/>
                </a:solidFill>
                <a:latin typeface="Atkinson Hyperlegible"/>
              </a:rPr>
              <a:t>     -Generator Representation</a:t>
            </a:r>
          </a:p>
          <a:p>
            <a:pPr>
              <a:lnSpc>
                <a:spcPts val="4207"/>
              </a:lnSpc>
            </a:pPr>
            <a:r>
              <a:rPr lang="en-US" sz="3005" spc="300">
                <a:solidFill>
                  <a:srgbClr val="000000"/>
                </a:solidFill>
                <a:latin typeface="Atkinson Hyperlegible"/>
              </a:rPr>
              <a:t>     -</a:t>
            </a:r>
            <a:r>
              <a:rPr lang="en-US" sz="3005" spc="300">
                <a:solidFill>
                  <a:srgbClr val="000000"/>
                </a:solidFill>
                <a:latin typeface="Atkinson Hyperlegible"/>
              </a:rPr>
              <a:t>State Diagram Representation</a:t>
            </a:r>
          </a:p>
          <a:p>
            <a:pPr>
              <a:lnSpc>
                <a:spcPts val="4207"/>
              </a:lnSpc>
            </a:pPr>
            <a:r>
              <a:rPr lang="en-US" sz="3005" spc="300">
                <a:solidFill>
                  <a:srgbClr val="000000"/>
                </a:solidFill>
                <a:latin typeface="Atkinson Hyperlegible"/>
              </a:rPr>
              <a:t>     </a:t>
            </a:r>
            <a:r>
              <a:rPr lang="en-US" sz="3005" spc="300">
                <a:solidFill>
                  <a:srgbClr val="000000"/>
                </a:solidFill>
                <a:latin typeface="Atkinson Hyperlegible"/>
              </a:rPr>
              <a:t>-Trellis Diagram Representation</a:t>
            </a:r>
          </a:p>
          <a:p>
            <a:pPr marL="648872" indent="-324436" lvl="1">
              <a:lnSpc>
                <a:spcPts val="4207"/>
              </a:lnSpc>
              <a:buFont typeface="Arial"/>
              <a:buChar char="•"/>
            </a:pPr>
            <a:r>
              <a:rPr lang="en-US" sz="3005" spc="300">
                <a:solidFill>
                  <a:srgbClr val="000000"/>
                </a:solidFill>
                <a:latin typeface="Atkinson Hyperlegible"/>
              </a:rPr>
              <a:t>Decoding of convolutional codes</a:t>
            </a:r>
          </a:p>
          <a:p>
            <a:pPr>
              <a:lnSpc>
                <a:spcPts val="4207"/>
              </a:lnSpc>
            </a:pPr>
            <a:r>
              <a:rPr lang="en-US" sz="3005" spc="300">
                <a:solidFill>
                  <a:srgbClr val="000000"/>
                </a:solidFill>
                <a:latin typeface="Atkinson Hyperlegible"/>
              </a:rPr>
              <a:t>     </a:t>
            </a:r>
            <a:r>
              <a:rPr lang="en-US" sz="3005" spc="300">
                <a:solidFill>
                  <a:srgbClr val="000000"/>
                </a:solidFill>
                <a:latin typeface="Atkinson Hyperlegible"/>
              </a:rPr>
              <a:t>-Viterbi algorithm</a:t>
            </a:r>
          </a:p>
          <a:p>
            <a:pPr marL="648872" indent="-324436" lvl="1">
              <a:lnSpc>
                <a:spcPts val="4207"/>
              </a:lnSpc>
              <a:buFont typeface="Arial"/>
              <a:buChar char="•"/>
            </a:pPr>
            <a:r>
              <a:rPr lang="en-US" sz="3005" spc="300">
                <a:solidFill>
                  <a:srgbClr val="000000"/>
                </a:solidFill>
                <a:latin typeface="Atkinson Hyperlegible"/>
              </a:rPr>
              <a:t>Theoretical Analysis</a:t>
            </a:r>
          </a:p>
          <a:p>
            <a:pPr marL="648872" indent="-324436" lvl="1">
              <a:lnSpc>
                <a:spcPts val="4207"/>
              </a:lnSpc>
              <a:buFont typeface="Arial"/>
              <a:buChar char="•"/>
            </a:pPr>
            <a:r>
              <a:rPr lang="en-US" sz="3005" spc="300">
                <a:solidFill>
                  <a:srgbClr val="000000"/>
                </a:solidFill>
                <a:latin typeface="Atkinson Hyperlegible"/>
              </a:rPr>
              <a:t>Conclusion</a:t>
            </a:r>
          </a:p>
          <a:p>
            <a:pPr>
              <a:lnSpc>
                <a:spcPts val="420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4</a:t>
              </a:r>
            </a:p>
          </p:txBody>
        </p:sp>
      </p:grpSp>
      <p:sp>
        <p:nvSpPr>
          <p:cNvPr name="Freeform 10" id="10"/>
          <p:cNvSpPr/>
          <p:nvPr/>
        </p:nvSpPr>
        <p:spPr>
          <a:xfrm flipH="false" flipV="false" rot="0">
            <a:off x="14143936" y="2308676"/>
            <a:ext cx="3755303" cy="5114000"/>
          </a:xfrm>
          <a:custGeom>
            <a:avLst/>
            <a:gdLst/>
            <a:ahLst/>
            <a:cxnLst/>
            <a:rect r="r" b="b" t="t" l="l"/>
            <a:pathLst>
              <a:path h="5114000" w="3755303">
                <a:moveTo>
                  <a:pt x="0" y="0"/>
                </a:moveTo>
                <a:lnTo>
                  <a:pt x="3755303" y="0"/>
                </a:lnTo>
                <a:lnTo>
                  <a:pt x="3755303" y="5114000"/>
                </a:lnTo>
                <a:lnTo>
                  <a:pt x="0" y="5114000"/>
                </a:lnTo>
                <a:lnTo>
                  <a:pt x="0" y="0"/>
                </a:lnTo>
                <a:close/>
              </a:path>
            </a:pathLst>
          </a:custGeom>
          <a:blipFill>
            <a:blip r:embed="rId2"/>
            <a:stretch>
              <a:fillRect l="0" t="-4059" r="0" b="-6088"/>
            </a:stretch>
          </a:blipFill>
        </p:spPr>
      </p:sp>
      <p:sp>
        <p:nvSpPr>
          <p:cNvPr name="TextBox 11" id="11"/>
          <p:cNvSpPr txBox="true"/>
          <p:nvPr/>
        </p:nvSpPr>
        <p:spPr>
          <a:xfrm rot="0">
            <a:off x="7327558" y="537527"/>
            <a:ext cx="365193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History</a:t>
            </a:r>
          </a:p>
        </p:txBody>
      </p:sp>
      <p:sp>
        <p:nvSpPr>
          <p:cNvPr name="TextBox 12" id="12"/>
          <p:cNvSpPr txBox="true"/>
          <p:nvPr/>
        </p:nvSpPr>
        <p:spPr>
          <a:xfrm rot="0">
            <a:off x="1169983" y="2269873"/>
            <a:ext cx="12575494" cy="5227182"/>
          </a:xfrm>
          <a:prstGeom prst="rect">
            <a:avLst/>
          </a:prstGeom>
        </p:spPr>
        <p:txBody>
          <a:bodyPr anchor="t" rtlCol="false" tIns="0" lIns="0" bIns="0" rIns="0">
            <a:spAutoFit/>
          </a:bodyPr>
          <a:lstStyle/>
          <a:p>
            <a:pPr marL="584104" indent="-292052" lvl="1">
              <a:lnSpc>
                <a:spcPts val="3787"/>
              </a:lnSpc>
              <a:buFont typeface="Arial"/>
              <a:buChar char="•"/>
            </a:pPr>
            <a:r>
              <a:rPr lang="en-US" sz="2705" spc="270">
                <a:solidFill>
                  <a:srgbClr val="000000"/>
                </a:solidFill>
                <a:latin typeface="Atkinson Hyperlegible"/>
              </a:rPr>
              <a:t>Convolutional coding was first introduced in 1955 by Peter Elias. Initially, it was believed that these codes could be decoded with high accuracy, albeit at the cost of increased computation and delay. </a:t>
            </a:r>
          </a:p>
          <a:p>
            <a:pPr>
              <a:lnSpc>
                <a:spcPts val="3787"/>
              </a:lnSpc>
            </a:pPr>
          </a:p>
          <a:p>
            <a:pPr marL="584104" indent="-292052" lvl="1">
              <a:lnSpc>
                <a:spcPts val="3787"/>
              </a:lnSpc>
              <a:buFont typeface="Arial"/>
              <a:buChar char="•"/>
            </a:pPr>
            <a:r>
              <a:rPr lang="en-US" sz="2705" spc="270">
                <a:solidFill>
                  <a:srgbClr val="000000"/>
                </a:solidFill>
                <a:latin typeface="Atkinson Hyperlegible"/>
              </a:rPr>
              <a:t>However, in 1967, Andrew Viterbi discovered that convolutional codes could be decoded with maximum-likelihood using trellis-based decoders, thus introducing the Viterbi algorithm. </a:t>
            </a:r>
          </a:p>
          <a:p>
            <a:pPr>
              <a:lnSpc>
                <a:spcPts val="3787"/>
              </a:lnSpc>
            </a:pPr>
          </a:p>
          <a:p>
            <a:pPr marL="584104" indent="-292052" lvl="1">
              <a:lnSpc>
                <a:spcPts val="3787"/>
              </a:lnSpc>
              <a:buFont typeface="Arial"/>
              <a:buChar char="•"/>
            </a:pPr>
            <a:r>
              <a:rPr lang="en-US" sz="2705" spc="270">
                <a:solidFill>
                  <a:srgbClr val="000000"/>
                </a:solidFill>
                <a:latin typeface="Atkinson Hyperlegible"/>
              </a:rPr>
              <a:t>Subsequent to this, other decoding algorithms based on trellises, such as the BCJR algorithm, were developed.</a:t>
            </a:r>
          </a:p>
        </p:txBody>
      </p:sp>
      <p:sp>
        <p:nvSpPr>
          <p:cNvPr name="TextBox 13" id="13"/>
          <p:cNvSpPr txBox="true"/>
          <p:nvPr/>
        </p:nvSpPr>
        <p:spPr>
          <a:xfrm rot="0">
            <a:off x="14075019" y="7430380"/>
            <a:ext cx="3893137" cy="546608"/>
          </a:xfrm>
          <a:prstGeom prst="rect">
            <a:avLst/>
          </a:prstGeom>
        </p:spPr>
        <p:txBody>
          <a:bodyPr anchor="t" rtlCol="false" tIns="0" lIns="0" bIns="0" rIns="0">
            <a:spAutoFit/>
          </a:bodyPr>
          <a:lstStyle/>
          <a:p>
            <a:pPr algn="ctr">
              <a:lnSpc>
                <a:spcPts val="4421"/>
              </a:lnSpc>
              <a:spcBef>
                <a:spcPct val="0"/>
              </a:spcBef>
            </a:pPr>
            <a:r>
              <a:rPr lang="en-US" sz="3158" spc="315">
                <a:solidFill>
                  <a:srgbClr val="000000"/>
                </a:solidFill>
                <a:latin typeface="Cinzel"/>
              </a:rPr>
              <a:t>Andrew Viterbi</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4010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5</a:t>
              </a:r>
            </a:p>
          </p:txBody>
        </p:sp>
      </p:grpSp>
      <p:sp>
        <p:nvSpPr>
          <p:cNvPr name="TextBox 10" id="10"/>
          <p:cNvSpPr txBox="true"/>
          <p:nvPr/>
        </p:nvSpPr>
        <p:spPr>
          <a:xfrm rot="0">
            <a:off x="4496914" y="270763"/>
            <a:ext cx="10219589" cy="1402462"/>
          </a:xfrm>
          <a:prstGeom prst="rect">
            <a:avLst/>
          </a:prstGeom>
        </p:spPr>
        <p:txBody>
          <a:bodyPr anchor="t" rtlCol="false" tIns="0" lIns="0" bIns="0" rIns="0">
            <a:spAutoFit/>
          </a:bodyPr>
          <a:lstStyle/>
          <a:p>
            <a:pPr algn="ctr">
              <a:lnSpc>
                <a:spcPts val="11420"/>
              </a:lnSpc>
            </a:pPr>
            <a:r>
              <a:rPr lang="en-US" sz="8157" spc="-163">
                <a:solidFill>
                  <a:srgbClr val="000000"/>
                </a:solidFill>
                <a:latin typeface="Canva Sans Bold"/>
              </a:rPr>
              <a:t>Problem Statement</a:t>
            </a:r>
          </a:p>
        </p:txBody>
      </p:sp>
      <p:grpSp>
        <p:nvGrpSpPr>
          <p:cNvPr name="Group 11" id="11"/>
          <p:cNvGrpSpPr/>
          <p:nvPr/>
        </p:nvGrpSpPr>
        <p:grpSpPr>
          <a:xfrm rot="0">
            <a:off x="1280678" y="2430194"/>
            <a:ext cx="16652061" cy="6492240"/>
            <a:chOff x="0" y="0"/>
            <a:chExt cx="4385728" cy="1709890"/>
          </a:xfrm>
        </p:grpSpPr>
        <p:sp>
          <p:nvSpPr>
            <p:cNvPr name="Freeform 12" id="12"/>
            <p:cNvSpPr/>
            <p:nvPr/>
          </p:nvSpPr>
          <p:spPr>
            <a:xfrm flipH="false" flipV="false" rot="0">
              <a:off x="0" y="0"/>
              <a:ext cx="4385728" cy="1709890"/>
            </a:xfrm>
            <a:custGeom>
              <a:avLst/>
              <a:gdLst/>
              <a:ahLst/>
              <a:cxnLst/>
              <a:rect r="r" b="b" t="t" l="l"/>
              <a:pathLst>
                <a:path h="1709890" w="4385728">
                  <a:moveTo>
                    <a:pt x="23711" y="0"/>
                  </a:moveTo>
                  <a:lnTo>
                    <a:pt x="4362017" y="0"/>
                  </a:lnTo>
                  <a:cubicBezTo>
                    <a:pt x="4375112" y="0"/>
                    <a:pt x="4385728" y="10616"/>
                    <a:pt x="4385728" y="23711"/>
                  </a:cubicBezTo>
                  <a:lnTo>
                    <a:pt x="4385728" y="1686179"/>
                  </a:lnTo>
                  <a:cubicBezTo>
                    <a:pt x="4385728" y="1699275"/>
                    <a:pt x="4375112" y="1709890"/>
                    <a:pt x="4362017" y="1709890"/>
                  </a:cubicBezTo>
                  <a:lnTo>
                    <a:pt x="23711" y="1709890"/>
                  </a:lnTo>
                  <a:cubicBezTo>
                    <a:pt x="10616" y="1709890"/>
                    <a:pt x="0" y="1699275"/>
                    <a:pt x="0" y="1686179"/>
                  </a:cubicBezTo>
                  <a:lnTo>
                    <a:pt x="0" y="23711"/>
                  </a:lnTo>
                  <a:cubicBezTo>
                    <a:pt x="0" y="10616"/>
                    <a:pt x="10616" y="0"/>
                    <a:pt x="23711" y="0"/>
                  </a:cubicBezTo>
                  <a:close/>
                </a:path>
              </a:pathLst>
            </a:custGeom>
            <a:solidFill>
              <a:srgbClr val="FFF4EA"/>
            </a:solidFill>
          </p:spPr>
        </p:sp>
        <p:sp>
          <p:nvSpPr>
            <p:cNvPr name="TextBox 13" id="13"/>
            <p:cNvSpPr txBox="true"/>
            <p:nvPr/>
          </p:nvSpPr>
          <p:spPr>
            <a:xfrm>
              <a:off x="0" y="-66675"/>
              <a:ext cx="4385728" cy="1776565"/>
            </a:xfrm>
            <a:prstGeom prst="rect">
              <a:avLst/>
            </a:prstGeom>
          </p:spPr>
          <p:txBody>
            <a:bodyPr anchor="ctr" rtlCol="false" tIns="50800" lIns="50800" bIns="50800" rIns="50800"/>
            <a:lstStyle/>
            <a:p>
              <a:pPr marL="647700" indent="-323850" lvl="1">
                <a:lnSpc>
                  <a:spcPts val="4200"/>
                </a:lnSpc>
                <a:buFont typeface="Arial"/>
                <a:buChar char="•"/>
              </a:pPr>
              <a:r>
                <a:rPr lang="en-US" sz="3000" spc="60">
                  <a:solidFill>
                    <a:srgbClr val="000000"/>
                  </a:solidFill>
                  <a:latin typeface="Atkinson Hyperlegible"/>
                </a:rPr>
                <a:t>Reason for using Convolutional Codes:</a:t>
              </a:r>
            </a:p>
            <a:p>
              <a:pPr>
                <a:lnSpc>
                  <a:spcPts val="4200"/>
                </a:lnSpc>
              </a:pPr>
            </a:p>
            <a:p>
              <a:pPr marL="647700" indent="-323850" lvl="1">
                <a:lnSpc>
                  <a:spcPts val="4200"/>
                </a:lnSpc>
                <a:buFont typeface="Arial"/>
                <a:buChar char="•"/>
              </a:pPr>
              <a:r>
                <a:rPr lang="en-US" sz="3000">
                  <a:solidFill>
                    <a:srgbClr val="000000"/>
                  </a:solidFill>
                  <a:latin typeface="Atkinson Hyperlegible"/>
                </a:rPr>
                <a:t>In contrast to Block Codes, the Convolutional Codes work by encoding a continuous stream of information rather than discrete blocks. </a:t>
              </a:r>
            </a:p>
            <a:p>
              <a:pPr>
                <a:lnSpc>
                  <a:spcPts val="4200"/>
                </a:lnSpc>
              </a:pPr>
            </a:p>
            <a:p>
              <a:pPr marL="647700" indent="-323850" lvl="1">
                <a:lnSpc>
                  <a:spcPts val="4200"/>
                </a:lnSpc>
                <a:buFont typeface="Arial"/>
                <a:buChar char="•"/>
              </a:pPr>
              <a:r>
                <a:rPr lang="en-US" sz="3000">
                  <a:solidFill>
                    <a:srgbClr val="000000"/>
                  </a:solidFill>
                  <a:latin typeface="Atkinson Hyperlegible"/>
                </a:rPr>
                <a:t>These codes rely on memory, using previous bits to encode or decode subsequent ones. Within the Convolutional Coding, the output bits are calculated through logical operations involving the current bit in the stream and a limited number of preceding bits.</a:t>
              </a:r>
            </a:p>
            <a:p>
              <a:pPr>
                <a:lnSpc>
                  <a:spcPts val="4200"/>
                </a:lnSpc>
              </a:pPr>
            </a:p>
            <a:p>
              <a:pPr marL="647700" indent="-323850" lvl="1">
                <a:lnSpc>
                  <a:spcPts val="4200"/>
                </a:lnSpc>
                <a:buFont typeface="Arial"/>
                <a:buChar char="•"/>
              </a:pPr>
              <a:r>
                <a:rPr lang="en-US" sz="3000">
                  <a:solidFill>
                    <a:srgbClr val="000000"/>
                  </a:solidFill>
                  <a:latin typeface="Atkinson Hyperlegible"/>
                </a:rPr>
                <a:t>The Convolutional codes find use in applications where achieving high performance with minimal implementation complexity, often utilizing shift registers, is essential.</a:t>
              </a:r>
            </a:p>
            <a:p>
              <a:pPr>
                <a:lnSpc>
                  <a:spcPts val="4200"/>
                </a:lnSpc>
              </a:pP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121363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6</a:t>
              </a:r>
            </a:p>
          </p:txBody>
        </p:sp>
      </p:grpSp>
      <p:grpSp>
        <p:nvGrpSpPr>
          <p:cNvPr name="Group 10" id="10"/>
          <p:cNvGrpSpPr/>
          <p:nvPr/>
        </p:nvGrpSpPr>
        <p:grpSpPr>
          <a:xfrm rot="0">
            <a:off x="1144451" y="2003239"/>
            <a:ext cx="16230600" cy="7024624"/>
            <a:chOff x="0" y="0"/>
            <a:chExt cx="4274726" cy="1850107"/>
          </a:xfrm>
        </p:grpSpPr>
        <p:sp>
          <p:nvSpPr>
            <p:cNvPr name="Freeform 11" id="11"/>
            <p:cNvSpPr/>
            <p:nvPr/>
          </p:nvSpPr>
          <p:spPr>
            <a:xfrm flipH="false" flipV="false" rot="0">
              <a:off x="0" y="0"/>
              <a:ext cx="4274726" cy="1850107"/>
            </a:xfrm>
            <a:custGeom>
              <a:avLst/>
              <a:gdLst/>
              <a:ahLst/>
              <a:cxnLst/>
              <a:rect r="r" b="b" t="t" l="l"/>
              <a:pathLst>
                <a:path h="1850107" w="4274726">
                  <a:moveTo>
                    <a:pt x="24327" y="0"/>
                  </a:moveTo>
                  <a:lnTo>
                    <a:pt x="4250399" y="0"/>
                  </a:lnTo>
                  <a:cubicBezTo>
                    <a:pt x="4263834" y="0"/>
                    <a:pt x="4274726" y="10891"/>
                    <a:pt x="4274726" y="24327"/>
                  </a:cubicBezTo>
                  <a:lnTo>
                    <a:pt x="4274726" y="1825780"/>
                  </a:lnTo>
                  <a:cubicBezTo>
                    <a:pt x="4274726" y="1832232"/>
                    <a:pt x="4272163" y="1838419"/>
                    <a:pt x="4267601" y="1842981"/>
                  </a:cubicBezTo>
                  <a:cubicBezTo>
                    <a:pt x="4263039" y="1847544"/>
                    <a:pt x="4256851" y="1850107"/>
                    <a:pt x="4250399" y="1850107"/>
                  </a:cubicBezTo>
                  <a:lnTo>
                    <a:pt x="24327" y="1850107"/>
                  </a:lnTo>
                  <a:cubicBezTo>
                    <a:pt x="10891" y="1850107"/>
                    <a:pt x="0" y="1839215"/>
                    <a:pt x="0" y="1825780"/>
                  </a:cubicBezTo>
                  <a:lnTo>
                    <a:pt x="0" y="24327"/>
                  </a:lnTo>
                  <a:cubicBezTo>
                    <a:pt x="0" y="10891"/>
                    <a:pt x="10891" y="0"/>
                    <a:pt x="24327" y="0"/>
                  </a:cubicBezTo>
                  <a:close/>
                </a:path>
              </a:pathLst>
            </a:custGeom>
            <a:solidFill>
              <a:srgbClr val="FFF4EA"/>
            </a:solidFill>
          </p:spPr>
        </p:sp>
        <p:sp>
          <p:nvSpPr>
            <p:cNvPr name="TextBox 12" id="12"/>
            <p:cNvSpPr txBox="true"/>
            <p:nvPr/>
          </p:nvSpPr>
          <p:spPr>
            <a:xfrm>
              <a:off x="0" y="-57150"/>
              <a:ext cx="4274726" cy="1907257"/>
            </a:xfrm>
            <a:prstGeom prst="rect">
              <a:avLst/>
            </a:prstGeom>
          </p:spPr>
          <p:txBody>
            <a:bodyPr anchor="ctr" rtlCol="false" tIns="50800" lIns="50800" bIns="50800" rIns="50800"/>
            <a:lstStyle/>
            <a:p>
              <a:pPr marL="647694" indent="-323847" lvl="1">
                <a:lnSpc>
                  <a:spcPts val="4199"/>
                </a:lnSpc>
                <a:buAutoNum type="arabicPeriod" startAt="1"/>
              </a:pPr>
              <a:r>
                <a:rPr lang="en-US" sz="2999">
                  <a:solidFill>
                    <a:srgbClr val="000000"/>
                  </a:solidFill>
                  <a:latin typeface="Atkinson Hyperlegible"/>
                </a:rPr>
                <a:t> Implement convolutional encoding with varying constraint lengths and code rates.</a:t>
              </a:r>
            </a:p>
            <a:p>
              <a:pPr marL="647694" indent="-323847" lvl="1">
                <a:lnSpc>
                  <a:spcPts val="4199"/>
                </a:lnSpc>
                <a:buAutoNum type="arabicPeriod" startAt="1"/>
              </a:pPr>
              <a:r>
                <a:rPr lang="en-US" sz="2999">
                  <a:solidFill>
                    <a:srgbClr val="000000"/>
                  </a:solidFill>
                  <a:latin typeface="Atkinson Hyperlegible"/>
                </a:rPr>
                <a:t> Modulate the encoded data using BPSK modulation.</a:t>
              </a:r>
            </a:p>
            <a:p>
              <a:pPr marL="647694" indent="-323847" lvl="1">
                <a:lnSpc>
                  <a:spcPts val="4199"/>
                </a:lnSpc>
                <a:buAutoNum type="arabicPeriod" startAt="1"/>
              </a:pPr>
              <a:r>
                <a:rPr lang="en-US" sz="2999">
                  <a:solidFill>
                    <a:srgbClr val="000000"/>
                  </a:solidFill>
                  <a:latin typeface="Atkinson Hyperlegible"/>
                </a:rPr>
                <a:t> Simulate transmission through an AWGN channel with varying SNR level. </a:t>
              </a:r>
            </a:p>
            <a:p>
              <a:pPr marL="647694" indent="-323847" lvl="1">
                <a:lnSpc>
                  <a:spcPts val="4199"/>
                </a:lnSpc>
                <a:buAutoNum type="arabicPeriod" startAt="1"/>
              </a:pPr>
              <a:r>
                <a:rPr lang="en-US" sz="2999">
                  <a:solidFill>
                    <a:srgbClr val="000000"/>
                  </a:solidFill>
                  <a:latin typeface="Atkinson Hyperlegible"/>
                </a:rPr>
                <a:t> Analyze and understand the difference in performance of soft decision and hard decision decoding methods under different SNR conditions.</a:t>
              </a:r>
            </a:p>
            <a:p>
              <a:pPr>
                <a:lnSpc>
                  <a:spcPts val="4199"/>
                </a:lnSpc>
              </a:pPr>
              <a:r>
                <a:rPr lang="en-US" sz="2999">
                  <a:solidFill>
                    <a:srgbClr val="000000"/>
                  </a:solidFill>
                  <a:latin typeface="Atkinson Hyperlegible"/>
                </a:rPr>
                <a:t>  </a:t>
              </a:r>
            </a:p>
            <a:p>
              <a:pPr>
                <a:lnSpc>
                  <a:spcPts val="4199"/>
                </a:lnSpc>
              </a:pPr>
            </a:p>
          </p:txBody>
        </p:sp>
      </p:grpSp>
      <p:sp>
        <p:nvSpPr>
          <p:cNvPr name="TextBox 13" id="13"/>
          <p:cNvSpPr txBox="true"/>
          <p:nvPr/>
        </p:nvSpPr>
        <p:spPr>
          <a:xfrm rot="0">
            <a:off x="7297464" y="537527"/>
            <a:ext cx="44638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Objectives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AutoShape 2" id="2"/>
          <p:cNvSpPr/>
          <p:nvPr/>
        </p:nvSpPr>
        <p:spPr>
          <a:xfrm flipH="true" flipV="true">
            <a:off x="966148" y="-74105"/>
            <a:ext cx="5403" cy="2997456"/>
          </a:xfrm>
          <a:prstGeom prst="line">
            <a:avLst/>
          </a:prstGeom>
          <a:ln cap="flat" w="114300">
            <a:solidFill>
              <a:srgbClr val="372A28"/>
            </a:solidFill>
            <a:prstDash val="solid"/>
            <a:headEnd type="none" len="sm" w="sm"/>
            <a:tailEnd type="none" len="sm" w="sm"/>
          </a:ln>
        </p:spPr>
      </p:sp>
      <p:sp>
        <p:nvSpPr>
          <p:cNvPr name="TextBox 3" id="3"/>
          <p:cNvSpPr txBox="true"/>
          <p:nvPr/>
        </p:nvSpPr>
        <p:spPr>
          <a:xfrm rot="-5400000">
            <a:off x="-2503481" y="4633266"/>
            <a:ext cx="6882108" cy="464820"/>
          </a:xfrm>
          <a:prstGeom prst="rect">
            <a:avLst/>
          </a:prstGeom>
        </p:spPr>
        <p:txBody>
          <a:bodyPr anchor="t" rtlCol="false" tIns="0" lIns="0" bIns="0" rIns="0">
            <a:spAutoFit/>
          </a:bodyPr>
          <a:lstStyle/>
          <a:p>
            <a:pPr algn="ctr">
              <a:lnSpc>
                <a:spcPts val="3779"/>
              </a:lnSpc>
            </a:pPr>
            <a:r>
              <a:rPr lang="en-US" sz="2700">
                <a:solidFill>
                  <a:srgbClr val="372A28"/>
                </a:solidFill>
                <a:latin typeface="Atkinson Hyperlegible"/>
              </a:rPr>
              <a:t>DAIICT</a:t>
            </a:r>
            <a:r>
              <a:rPr lang="en-US" sz="2700">
                <a:solidFill>
                  <a:srgbClr val="372A28"/>
                </a:solidFill>
                <a:latin typeface="Atkinson Hyperlegible"/>
              </a:rPr>
              <a:t> | 2024</a:t>
            </a:r>
          </a:p>
        </p:txBody>
      </p:sp>
      <p:sp>
        <p:nvSpPr>
          <p:cNvPr name="AutoShape 4" id="4"/>
          <p:cNvSpPr/>
          <p:nvPr/>
        </p:nvSpPr>
        <p:spPr>
          <a:xfrm flipH="true" flipV="true">
            <a:off x="1085850" y="7289441"/>
            <a:ext cx="5403" cy="2997456"/>
          </a:xfrm>
          <a:prstGeom prst="line">
            <a:avLst/>
          </a:prstGeom>
          <a:ln cap="flat" w="114300">
            <a:solidFill>
              <a:srgbClr val="372A28"/>
            </a:solidFill>
            <a:prstDash val="solid"/>
            <a:headEnd type="none" len="sm" w="sm"/>
            <a:tailEnd type="none" len="sm" w="sm"/>
          </a:ln>
        </p:spPr>
      </p:sp>
      <p:grpSp>
        <p:nvGrpSpPr>
          <p:cNvPr name="Group 5" id="5"/>
          <p:cNvGrpSpPr/>
          <p:nvPr/>
        </p:nvGrpSpPr>
        <p:grpSpPr>
          <a:xfrm rot="0">
            <a:off x="15859155" y="0"/>
            <a:ext cx="1562612" cy="2217175"/>
            <a:chOff x="0" y="0"/>
            <a:chExt cx="2083482" cy="2956233"/>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372A28"/>
              </a:solidFill>
            </p:spPr>
          </p:sp>
          <p:sp>
            <p:nvSpPr>
              <p:cNvPr name="TextBox 8" id="8"/>
              <p:cNvSpPr txBox="true"/>
              <p:nvPr/>
            </p:nvSpPr>
            <p:spPr>
              <a:xfrm>
                <a:off x="0" y="-28575"/>
                <a:ext cx="703982" cy="7143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47107"/>
              <a:ext cx="2083482" cy="2509127"/>
            </a:xfrm>
            <a:prstGeom prst="rect">
              <a:avLst/>
            </a:prstGeom>
          </p:spPr>
          <p:txBody>
            <a:bodyPr anchor="t" rtlCol="false" tIns="0" lIns="0" bIns="0" rIns="0">
              <a:spAutoFit/>
            </a:bodyPr>
            <a:lstStyle/>
            <a:p>
              <a:pPr algn="ctr">
                <a:lnSpc>
                  <a:spcPts val="7707"/>
                </a:lnSpc>
              </a:pPr>
              <a:r>
                <a:rPr lang="en-US" sz="5505" spc="550">
                  <a:solidFill>
                    <a:srgbClr val="FFF4EA"/>
                  </a:solidFill>
                  <a:latin typeface="Barlow Bold"/>
                </a:rPr>
                <a:t>7</a:t>
              </a:r>
            </a:p>
            <a:p>
              <a:pPr algn="ctr">
                <a:lnSpc>
                  <a:spcPts val="7707"/>
                </a:lnSpc>
              </a:pPr>
            </a:p>
          </p:txBody>
        </p:sp>
      </p:grpSp>
      <p:sp>
        <p:nvSpPr>
          <p:cNvPr name="Freeform 10" id="10"/>
          <p:cNvSpPr/>
          <p:nvPr/>
        </p:nvSpPr>
        <p:spPr>
          <a:xfrm flipH="false" flipV="false" rot="0">
            <a:off x="7549653" y="4524185"/>
            <a:ext cx="9709647" cy="4939665"/>
          </a:xfrm>
          <a:custGeom>
            <a:avLst/>
            <a:gdLst/>
            <a:ahLst/>
            <a:cxnLst/>
            <a:rect r="r" b="b" t="t" l="l"/>
            <a:pathLst>
              <a:path h="4939665" w="9709647">
                <a:moveTo>
                  <a:pt x="0" y="0"/>
                </a:moveTo>
                <a:lnTo>
                  <a:pt x="9709647" y="0"/>
                </a:lnTo>
                <a:lnTo>
                  <a:pt x="9709647" y="4939665"/>
                </a:lnTo>
                <a:lnTo>
                  <a:pt x="0" y="4939665"/>
                </a:lnTo>
                <a:lnTo>
                  <a:pt x="0" y="0"/>
                </a:lnTo>
                <a:close/>
              </a:path>
            </a:pathLst>
          </a:custGeom>
          <a:blipFill>
            <a:blip r:embed="rId2"/>
            <a:stretch>
              <a:fillRect l="0" t="0" r="0" b="0"/>
            </a:stretch>
          </a:blipFill>
        </p:spPr>
      </p:sp>
      <p:sp>
        <p:nvSpPr>
          <p:cNvPr name="TextBox 11" id="11"/>
          <p:cNvSpPr txBox="true"/>
          <p:nvPr/>
        </p:nvSpPr>
        <p:spPr>
          <a:xfrm rot="0">
            <a:off x="9139238" y="4882515"/>
            <a:ext cx="9525" cy="464820"/>
          </a:xfrm>
          <a:prstGeom prst="rect">
            <a:avLst/>
          </a:prstGeom>
        </p:spPr>
        <p:txBody>
          <a:bodyPr anchor="t" rtlCol="false" tIns="0" lIns="0" bIns="0" rIns="0">
            <a:spAutoFit/>
          </a:bodyPr>
          <a:lstStyle/>
          <a:p>
            <a:pPr algn="ctr">
              <a:lnSpc>
                <a:spcPts val="3779"/>
              </a:lnSpc>
              <a:spcBef>
                <a:spcPct val="0"/>
              </a:spcBef>
            </a:pPr>
          </a:p>
        </p:txBody>
      </p:sp>
      <p:sp>
        <p:nvSpPr>
          <p:cNvPr name="TextBox 12" id="12"/>
          <p:cNvSpPr txBox="true"/>
          <p:nvPr/>
        </p:nvSpPr>
        <p:spPr>
          <a:xfrm rot="0">
            <a:off x="6962117" y="239635"/>
            <a:ext cx="4354240" cy="1566455"/>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AWGN </a:t>
            </a:r>
          </a:p>
        </p:txBody>
      </p:sp>
      <p:sp>
        <p:nvSpPr>
          <p:cNvPr name="TextBox 13" id="13"/>
          <p:cNvSpPr txBox="true"/>
          <p:nvPr/>
        </p:nvSpPr>
        <p:spPr>
          <a:xfrm rot="0">
            <a:off x="1410693" y="2149285"/>
            <a:ext cx="16959590" cy="1490980"/>
          </a:xfrm>
          <a:prstGeom prst="rect">
            <a:avLst/>
          </a:prstGeom>
        </p:spPr>
        <p:txBody>
          <a:bodyPr anchor="t" rtlCol="false" tIns="0" lIns="0" bIns="0" rIns="0">
            <a:spAutoFit/>
          </a:bodyPr>
          <a:lstStyle/>
          <a:p>
            <a:pPr marL="626109" indent="-313054" lvl="1">
              <a:lnSpc>
                <a:spcPts val="4059"/>
              </a:lnSpc>
              <a:buFont typeface="Arial"/>
              <a:buChar char="•"/>
            </a:pPr>
            <a:r>
              <a:rPr lang="en-US" sz="2899">
                <a:solidFill>
                  <a:srgbClr val="000000"/>
                </a:solidFill>
                <a:latin typeface="Atkinson Hyperlegible"/>
              </a:rPr>
              <a:t>Additive white Gaussian noise (AWGN) is characterized by being additive, having a constant power spectral density </a:t>
            </a:r>
            <a:r>
              <a:rPr lang="en-US" sz="2899">
                <a:solidFill>
                  <a:srgbClr val="000000"/>
                </a:solidFill>
                <a:latin typeface="Atkinson Hyperlegible"/>
              </a:rPr>
              <a:t>across frequencies (white), and following a Gaussian probability distribution.</a:t>
            </a:r>
          </a:p>
          <a:p>
            <a:pPr>
              <a:lnSpc>
                <a:spcPts val="3779"/>
              </a:lnSpc>
              <a:spcBef>
                <a:spcPct val="0"/>
              </a:spcBef>
            </a:pPr>
          </a:p>
        </p:txBody>
      </p:sp>
      <p:sp>
        <p:nvSpPr>
          <p:cNvPr name="TextBox 14" id="14"/>
          <p:cNvSpPr txBox="true"/>
          <p:nvPr/>
        </p:nvSpPr>
        <p:spPr>
          <a:xfrm rot="0">
            <a:off x="1410693" y="3583115"/>
            <a:ext cx="16795024" cy="94107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000000"/>
                </a:solidFill>
                <a:latin typeface="Atkinson Hyperlegible"/>
                <a:ea typeface="Atkinson Hyperlegible"/>
              </a:rPr>
              <a:t>The mean of AWGN is typically zero(0) and the variance of AWGN Is 𝜎2. And </a:t>
            </a:r>
            <a:r>
              <a:rPr lang="en-US" sz="2700">
                <a:solidFill>
                  <a:srgbClr val="000000"/>
                </a:solidFill>
                <a:latin typeface="Atkinson Hyperlegible"/>
                <a:ea typeface="Atkinson Hyperlegible"/>
              </a:rPr>
              <a:t>it is denoted by N(0, 𝜎2).</a:t>
            </a:r>
          </a:p>
          <a:p>
            <a:pPr algn="just">
              <a:lnSpc>
                <a:spcPts val="3779"/>
              </a:lnSpc>
              <a:spcBef>
                <a:spcPct val="0"/>
              </a:spcBef>
            </a:pPr>
          </a:p>
        </p:txBody>
      </p:sp>
      <p:sp>
        <p:nvSpPr>
          <p:cNvPr name="TextBox 15" id="15"/>
          <p:cNvSpPr txBox="true"/>
          <p:nvPr/>
        </p:nvSpPr>
        <p:spPr>
          <a:xfrm rot="0">
            <a:off x="1410693" y="4674775"/>
            <a:ext cx="5863244" cy="46482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Atkinson Hyperlegible"/>
              </a:rPr>
              <a:t>Probabilty distribution of AWGN :</a:t>
            </a:r>
          </a:p>
        </p:txBody>
      </p:sp>
      <p:sp>
        <p:nvSpPr>
          <p:cNvPr name="TextBox 16" id="16"/>
          <p:cNvSpPr txBox="true"/>
          <p:nvPr/>
        </p:nvSpPr>
        <p:spPr>
          <a:xfrm rot="60000">
            <a:off x="12893424" y="9778664"/>
            <a:ext cx="497900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tkinson Hyperlegible Italics"/>
              </a:rPr>
              <a:t>(source : sfu.ca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DAGCaa3xP4U</dc:identifier>
  <dcterms:modified xsi:type="dcterms:W3CDTF">2011-08-01T06:04:30Z</dcterms:modified>
  <cp:revision>1</cp:revision>
  <dc:title>Pink Minimalist Digital Marketing Presentation</dc:title>
</cp:coreProperties>
</file>